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2" r:id="rId3"/>
    <p:sldId id="373" r:id="rId4"/>
    <p:sldId id="374" r:id="rId5"/>
    <p:sldId id="375" r:id="rId6"/>
    <p:sldId id="258" r:id="rId7"/>
    <p:sldId id="264" r:id="rId8"/>
    <p:sldId id="370" r:id="rId9"/>
    <p:sldId id="257" r:id="rId10"/>
    <p:sldId id="259" r:id="rId11"/>
    <p:sldId id="371" r:id="rId12"/>
    <p:sldId id="376" r:id="rId13"/>
    <p:sldId id="377" r:id="rId14"/>
    <p:sldId id="3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5000" autoAdjust="0"/>
  </p:normalViewPr>
  <p:slideViewPr>
    <p:cSldViewPr snapToGrid="0">
      <p:cViewPr varScale="1">
        <p:scale>
          <a:sx n="78" d="100"/>
          <a:sy n="78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B346-8AF8-4236-B374-4323B649A5F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3A22E-BD7C-4E8E-8450-BCE072FD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Affordable Clean Energy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3A22E-BD7C-4E8E-8450-BCE072FDA6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2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Affordable Clean Energy Rule</a:t>
            </a:r>
          </a:p>
          <a:p>
            <a:r>
              <a:rPr lang="en-US" dirty="0"/>
              <a:t>No High Flow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3A22E-BD7C-4E8E-8450-BCE072FDA6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Affordable Clean Energy Rule</a:t>
            </a:r>
          </a:p>
          <a:p>
            <a:r>
              <a:rPr lang="en-US" dirty="0"/>
              <a:t>No High Flow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3A22E-BD7C-4E8E-8450-BCE072FDA6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F82B-BC17-2D07-4683-07458221B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656CC-896F-4762-6042-D8E8C02F0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2602-9E57-7C98-A786-2DD20CEF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8FDEB-C1A0-1D78-BD6D-223AEA0F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AF56C-CC28-B50F-F173-6BBAD89A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793E-1215-4386-B59F-F4E4D014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5CA53-C6C1-C496-3AB1-B996E319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A9405-97F8-C79A-C553-74A30A09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2D22-89E1-8D57-F62B-0CBCEC6F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60105-3776-BD68-AF6C-A207FFF4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2CB79-0008-57C0-AEEC-AC7C5E022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BDFBB-36CE-CE3A-1461-89EE28A1C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7DDA3-4A20-F3DC-AF7B-E9AACD41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B67D-779E-7D29-3EBF-F628AA40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1B5AE-7179-1EC2-A2CB-DB78CD8D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4369-EA06-5F10-8EEB-75BEFD4D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FB22-E2E1-5416-089A-50AD6119B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1689-8A62-6096-B4C5-698E9C09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047B-EB42-F697-94D0-5A569000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489C-C246-5074-5046-1CF2F1EC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48EA-914F-9E5B-B2DF-F353E32D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5785A-3FC2-6CAD-A467-5F1940044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17134-B7C5-6198-D643-0AB9C158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FCD32-BFCC-96BC-A2C1-87A4585F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70061-2768-98EB-8F67-082D1016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CDA1-2080-2CB5-F4B5-AA295178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B6E7-434D-9D08-27D5-3D39927B5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323E1-00F2-8537-D5B2-F279D3418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ED60-4267-4793-AE6E-4D4F887F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585ED-0270-9477-1B0F-73528E48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A6B60-6B78-9012-03E4-B8A4E773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2C7A-69E8-DB66-20E4-E35F5344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C6A6-9171-D68A-D54A-37432B163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B0327-4443-C2CA-6FE0-DDD93CB4A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3E074-6B3D-35DA-2019-97EA276A2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80F0A-B0DE-A5DB-4EFF-184F7BA5C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ED991-677B-C9EC-97DC-3C4E4EE0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00140-FC4C-9A98-DA5D-4513EF58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A4801-1488-667C-1CA0-CC63FA61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9DB1-B122-6DF3-7DA4-3044C8D0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7BA3C-7CF3-A7AB-6B7F-2AFA45D5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165FB-8B24-D9C5-3406-AE707F0F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87543-1C32-BC28-1EE2-CE15A070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2CFAC-27F4-E693-A08F-2F4DBBD2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F383B-763B-D857-FD4F-4EA024D6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FDEF-12F7-31C1-4F2E-AB0AD231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B191-8597-40BD-BC96-47B73BF6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0894-9145-11D4-F82A-D2534C562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6F8EB-3CDE-5838-144A-05E433213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EF5AB-1DDB-439C-3611-FE6C51DA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6C1AE-1C15-9D77-9DCB-FC395EFD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919C5-5857-3B99-7BCA-64E86415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AD96-30A0-8AE1-5CDF-D1375481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41E23-9968-93FC-4BC2-0D7CAC84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3E74-EC0A-C6BC-B480-3EFE190D0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D4D20-9073-51B5-FBA3-8077951C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BB455-8377-9FD6-7702-A0BE4011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05A07-9DA3-20FF-822B-24E0DFA6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1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A6747-2522-74D0-96C5-482A7A1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A65A6-C942-AFBF-960B-FFF46D78E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1DAF-4491-F6EA-0597-FBC17578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528C-8831-45A2-8884-97C9C2969AE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71C3-EED4-2578-1439-8B8467314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9553-6DAB-2AA8-8827-9AE060971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8DC2-B69C-4F1C-92B1-7A09C0EE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E3B0-63E9-8E75-C71F-AEBDF2688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7" y="1122363"/>
            <a:ext cx="4189445" cy="2387600"/>
          </a:xfrm>
        </p:spPr>
        <p:txBody>
          <a:bodyPr>
            <a:normAutofit/>
          </a:bodyPr>
          <a:lstStyle/>
          <a:p>
            <a:r>
              <a:rPr lang="en-US"/>
              <a:t>IEDA Year End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57DCC-2E68-6CA1-B1F4-A83306D1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67" y="3602038"/>
            <a:ext cx="4189445" cy="1655762"/>
          </a:xfrm>
        </p:spPr>
        <p:txBody>
          <a:bodyPr/>
          <a:lstStyle/>
          <a:p>
            <a:r>
              <a:rPr lang="en-US"/>
              <a:t>Ed Gerak</a:t>
            </a:r>
          </a:p>
          <a:p>
            <a:r>
              <a:rPr lang="en-US"/>
              <a:t>IEDA Executive Director</a:t>
            </a:r>
          </a:p>
          <a:p>
            <a:r>
              <a:rPr lang="en-US"/>
              <a:t> November 21, 2023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70E1A-DC6B-898B-FD4C-CFC87124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42" y="4763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1066106" cy="480844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  <a:cs typeface="Calibri" panose="020F0502020204030204" pitchFamily="34" charset="0"/>
              </a:rPr>
              <a:t>Registered as Federal Lobbyist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Submitted 990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Doubled IEDA Annual Meeting Attendance (@ 80 people)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Raised $10K in Sponsorships for Meeting</a:t>
            </a:r>
          </a:p>
          <a:p>
            <a:pPr marL="177800" marR="0" indent="-1778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Recruited New Member (TOUA)</a:t>
            </a:r>
          </a:p>
          <a:p>
            <a:pPr>
              <a:spcAft>
                <a:spcPts val="800"/>
              </a:spcAft>
            </a:pP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43E3AC5C-1663-DAAC-BF68-2A225FDC7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8821045" y="0"/>
            <a:ext cx="3370955" cy="26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1066106" cy="480844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  <a:cs typeface="Calibri" panose="020F0502020204030204" pitchFamily="34" charset="0"/>
              </a:rPr>
              <a:t>Leadership Program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IEDA Fly-In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Bylaws Revision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Internship Program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D&amp;O Insurance</a:t>
            </a:r>
          </a:p>
          <a:p>
            <a:pPr>
              <a:spcAft>
                <a:spcPts val="800"/>
              </a:spcAft>
            </a:pP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43E3AC5C-1663-DAAC-BF68-2A225FDC7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8821045" y="0"/>
            <a:ext cx="3370955" cy="26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1066106" cy="480844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  <a:cs typeface="Calibri" panose="020F0502020204030204" pitchFamily="34" charset="0"/>
              </a:rPr>
              <a:t>Supreme Court – WOTUS, Navajo, WV. vs. EPA 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WIFA – </a:t>
            </a:r>
            <a:r>
              <a:rPr lang="en-US" sz="4000" dirty="0" err="1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Podolack</a:t>
            </a: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, Desal Plant Scrapped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ACC – 4-1, Coolidge, Apache, Mohave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BOR – BIL Funding, Salton Sea, EIS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Transformers – Supply Chain, Efficiency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Transmission Push – FERC, </a:t>
            </a:r>
            <a:r>
              <a:rPr lang="en-US" sz="4000" dirty="0" err="1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Southline</a:t>
            </a: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Sunzia</a:t>
            </a:r>
            <a:endParaRPr lang="en-US" sz="4000" dirty="0">
              <a:solidFill>
                <a:srgbClr val="000000"/>
              </a:solidFill>
              <a:latin typeface="Proxima Nova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43E3AC5C-1663-DAAC-BF68-2A225FDC7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10097729" y="1"/>
            <a:ext cx="2094271" cy="16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9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1066106" cy="480844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  <a:cs typeface="Calibri" panose="020F0502020204030204" pitchFamily="34" charset="0"/>
              </a:rPr>
              <a:t>WAPA – SPP, Pseudo-Tie, Smallmouth Bass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State Water – </a:t>
            </a:r>
            <a:r>
              <a:rPr lang="en-US" sz="4000" dirty="0" err="1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Fondomonte</a:t>
            </a: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, Gov. Council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State – New Monument, Brierly at Dept of Ag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Colorado River – Compensate Conservation, Spring HFE, Save the Colorado</a:t>
            </a:r>
          </a:p>
          <a:p>
            <a:pPr>
              <a:spcAft>
                <a:spcPts val="800"/>
              </a:spcAft>
            </a:pP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43E3AC5C-1663-DAAC-BF68-2A225FDC7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10097729" y="1"/>
            <a:ext cx="2094271" cy="16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1066106" cy="480844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  <a:cs typeface="Calibri" panose="020F0502020204030204" pitchFamily="34" charset="0"/>
              </a:rPr>
              <a:t>DC – Speaker of the House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DC – Sinema (</a:t>
            </a:r>
            <a:r>
              <a:rPr lang="en-US" sz="4000" dirty="0" err="1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Approps</a:t>
            </a: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), Kelly (Off ENR), Gallego Running, Lesko (Retiring)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DC – Hydropower Bills, Renewable, ITC, Permit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Proxima Nova"/>
                <a:cs typeface="Calibri" panose="020F0502020204030204" pitchFamily="34" charset="0"/>
              </a:rPr>
              <a:t>DC – Solar Tariffs, New Powerplant Rules</a:t>
            </a:r>
          </a:p>
          <a:p>
            <a:pPr>
              <a:spcAft>
                <a:spcPts val="800"/>
              </a:spcAft>
            </a:pP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43E3AC5C-1663-DAAC-BF68-2A225FDC7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10097729" y="1"/>
            <a:ext cx="2094271" cy="16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54B4-0BF8-8926-8B9D-DFE15191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Budget		vs.			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D8B068-BCD2-56F8-DDC2-0FBFA77081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0269904"/>
              </p:ext>
            </p:extLst>
          </p:nvPr>
        </p:nvGraphicFramePr>
        <p:xfrm>
          <a:off x="943897" y="1825624"/>
          <a:ext cx="4581832" cy="435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4820">
                  <a:extLst>
                    <a:ext uri="{9D8B030D-6E8A-4147-A177-3AD203B41FA5}">
                      <a16:colId xmlns:a16="http://schemas.microsoft.com/office/drawing/2014/main" val="1120997385"/>
                    </a:ext>
                  </a:extLst>
                </a:gridCol>
                <a:gridCol w="2237012">
                  <a:extLst>
                    <a:ext uri="{9D8B030D-6E8A-4147-A177-3AD203B41FA5}">
                      <a16:colId xmlns:a16="http://schemas.microsoft.com/office/drawing/2014/main" val="1930604355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Salary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215,000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58984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Benefits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75,000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912933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Office/Misc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17,000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91693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Travel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30,000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045562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B3 Strategies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60,000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485832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KRS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98,000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45994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Legal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20,000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65768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8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8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5474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Sum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515,000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686704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Contingency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10,000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61283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Total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525,000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553386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283F9E-D653-FCAE-C288-11C3186EFC9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6001962"/>
              </p:ext>
            </p:extLst>
          </p:nvPr>
        </p:nvGraphicFramePr>
        <p:xfrm>
          <a:off x="7069394" y="1806732"/>
          <a:ext cx="4481052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245">
                  <a:extLst>
                    <a:ext uri="{9D8B030D-6E8A-4147-A177-3AD203B41FA5}">
                      <a16:colId xmlns:a16="http://schemas.microsoft.com/office/drawing/2014/main" val="571703455"/>
                    </a:ext>
                  </a:extLst>
                </a:gridCol>
                <a:gridCol w="2187807">
                  <a:extLst>
                    <a:ext uri="{9D8B030D-6E8A-4147-A177-3AD203B41FA5}">
                      <a16:colId xmlns:a16="http://schemas.microsoft.com/office/drawing/2014/main" val="3136000114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Salary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215,000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56280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Benefits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  74,400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01468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Office/</a:t>
                      </a:r>
                      <a:r>
                        <a:rPr lang="en-US" sz="2400" u="none" strike="noStrike" dirty="0" err="1">
                          <a:effectLst/>
                        </a:rPr>
                        <a:t>Misc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  15,600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74629"/>
                  </a:ext>
                </a:extLst>
              </a:tr>
              <a:tr h="34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Travel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  35,000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27617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B3 Strategies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  63,000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82245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Meguire Whitney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72,000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9777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KRS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130,000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10818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Legal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  35,000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32130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06604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Sum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$              640,000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99530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Contingency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  35,000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95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Total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    675,000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8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2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FE79CA-BCFD-87FB-22F6-43D922AC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Proposed Dues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E156AD-A031-E023-FC94-90C3C50F2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134563"/>
              </p:ext>
            </p:extLst>
          </p:nvPr>
        </p:nvGraphicFramePr>
        <p:xfrm>
          <a:off x="629265" y="1690688"/>
          <a:ext cx="4375354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088">
                  <a:extLst>
                    <a:ext uri="{9D8B030D-6E8A-4147-A177-3AD203B41FA5}">
                      <a16:colId xmlns:a16="http://schemas.microsoft.com/office/drawing/2014/main" val="60578505"/>
                    </a:ext>
                  </a:extLst>
                </a:gridCol>
                <a:gridCol w="1269266">
                  <a:extLst>
                    <a:ext uri="{9D8B030D-6E8A-4147-A177-3AD203B41FA5}">
                      <a16:colId xmlns:a16="http://schemas.microsoft.com/office/drawing/2014/main" val="2948848553"/>
                    </a:ext>
                  </a:extLst>
                </a:gridCol>
              </a:tblGrid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BWCDD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76196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Electrical District No. 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21442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Electrical District No. 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263326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HVPD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766741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Maricopa Water 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412653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RID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273282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Tonopah Irrigation 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$4,750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967474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Wellton-Mohawk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$30,250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724850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Aguila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$6,500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125654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Electrical District No. 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$31,500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35529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McMullen Valley 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54906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Page Electric Utility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754527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Safford, City of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$5,750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941527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Thatcher, Town of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$4,750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827563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RWCD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535822"/>
                  </a:ext>
                </a:extLst>
              </a:tr>
              <a:tr h="239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TOUA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800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Ak-Chin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592996"/>
                  </a:ext>
                </a:extLst>
              </a:tr>
              <a:tr h="249232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$302,500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85015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DCAD32-F6F7-EA54-94A0-DF41C9C3B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31898"/>
              </p:ext>
            </p:extLst>
          </p:nvPr>
        </p:nvGraphicFramePr>
        <p:xfrm>
          <a:off x="6691674" y="4850428"/>
          <a:ext cx="3665791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928">
                  <a:extLst>
                    <a:ext uri="{9D8B030D-6E8A-4147-A177-3AD203B41FA5}">
                      <a16:colId xmlns:a16="http://schemas.microsoft.com/office/drawing/2014/main" val="22556767"/>
                    </a:ext>
                  </a:extLst>
                </a:gridCol>
                <a:gridCol w="1200863">
                  <a:extLst>
                    <a:ext uri="{9D8B030D-6E8A-4147-A177-3AD203B41FA5}">
                      <a16:colId xmlns:a16="http://schemas.microsoft.com/office/drawing/2014/main" val="205456011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AEPCO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42500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257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CAWCD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61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SRP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55000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44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Yuma Irrigation District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718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Yuma Mesa 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7079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SCIP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35000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31682"/>
                  </a:ext>
                </a:extLst>
              </a:tr>
            </a:tbl>
          </a:graphicData>
        </a:graphic>
      </p:graphicFrame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D3F3BE12-06D9-EB29-7330-30B1A8635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6986510" y="1111045"/>
            <a:ext cx="3370955" cy="26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075C-51B1-6D3D-83C0-D401765D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56CA2-1621-01E2-36A6-13D2E46FF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Legislative</a:t>
            </a:r>
          </a:p>
          <a:p>
            <a:r>
              <a:rPr lang="en-US" dirty="0"/>
              <a:t>Fed Chair – Ed Gerak</a:t>
            </a:r>
          </a:p>
          <a:p>
            <a:r>
              <a:rPr lang="en-US" dirty="0"/>
              <a:t>State Chair – Russell Smoldon</a:t>
            </a:r>
          </a:p>
          <a:p>
            <a:r>
              <a:rPr lang="en-US" dirty="0"/>
              <a:t>Meghan Scott</a:t>
            </a:r>
          </a:p>
          <a:p>
            <a:r>
              <a:rPr lang="en-US" dirty="0"/>
              <a:t>Lori </a:t>
            </a:r>
            <a:r>
              <a:rPr lang="en-US" dirty="0" err="1"/>
              <a:t>Taitano</a:t>
            </a:r>
            <a:r>
              <a:rPr lang="en-US" dirty="0"/>
              <a:t> </a:t>
            </a:r>
          </a:p>
          <a:p>
            <a:r>
              <a:rPr lang="en-US" dirty="0"/>
              <a:t>Chris Udall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D01CC5-3065-EB4D-1EDB-8EBE849336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Water</a:t>
            </a:r>
          </a:p>
          <a:p>
            <a:r>
              <a:rPr lang="en-US" dirty="0"/>
              <a:t>Chair – TBD</a:t>
            </a:r>
          </a:p>
          <a:p>
            <a:r>
              <a:rPr lang="en-US" dirty="0"/>
              <a:t>Meghan Scott</a:t>
            </a:r>
          </a:p>
          <a:p>
            <a:r>
              <a:rPr lang="en-US" dirty="0"/>
              <a:t>Robert VanHofwegen</a:t>
            </a:r>
          </a:p>
          <a:p>
            <a:r>
              <a:rPr lang="en-US" dirty="0"/>
              <a:t>Chris Udall</a:t>
            </a:r>
          </a:p>
          <a:p>
            <a:r>
              <a:rPr lang="en-US" dirty="0"/>
              <a:t>Ed Gerak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4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075C-51B1-6D3D-83C0-D401765D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56CA2-1621-01E2-36A6-13D2E46FF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Power</a:t>
            </a:r>
          </a:p>
          <a:p>
            <a:r>
              <a:rPr lang="en-US" dirty="0"/>
              <a:t>Chair – TBD</a:t>
            </a:r>
          </a:p>
          <a:p>
            <a:r>
              <a:rPr lang="en-US" dirty="0"/>
              <a:t>Patrick Ledger</a:t>
            </a:r>
          </a:p>
          <a:p>
            <a:r>
              <a:rPr lang="en-US" dirty="0"/>
              <a:t>Brian </a:t>
            </a:r>
            <a:r>
              <a:rPr lang="en-US" dirty="0" err="1"/>
              <a:t>Fickett</a:t>
            </a:r>
            <a:endParaRPr lang="en-US" dirty="0"/>
          </a:p>
          <a:p>
            <a:r>
              <a:rPr lang="en-US" dirty="0"/>
              <a:t>Lori </a:t>
            </a:r>
            <a:r>
              <a:rPr lang="en-US" dirty="0" err="1"/>
              <a:t>Taitano</a:t>
            </a:r>
            <a:r>
              <a:rPr lang="en-US" dirty="0"/>
              <a:t> </a:t>
            </a:r>
          </a:p>
          <a:p>
            <a:r>
              <a:rPr lang="en-US"/>
              <a:t>Ken Saline</a:t>
            </a:r>
          </a:p>
          <a:p>
            <a:r>
              <a:rPr lang="en-US"/>
              <a:t>Ed </a:t>
            </a:r>
            <a:r>
              <a:rPr lang="en-US" dirty="0"/>
              <a:t>Gerak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D01CC5-3065-EB4D-1EDB-8EBE849336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Finance</a:t>
            </a:r>
          </a:p>
          <a:p>
            <a:r>
              <a:rPr lang="en-US" dirty="0"/>
              <a:t>Chair –Donovan Neese</a:t>
            </a:r>
          </a:p>
          <a:p>
            <a:r>
              <a:rPr lang="en-US" dirty="0"/>
              <a:t>Brian </a:t>
            </a:r>
            <a:r>
              <a:rPr lang="en-US" dirty="0" err="1"/>
              <a:t>Fickett</a:t>
            </a:r>
            <a:endParaRPr lang="en-US" dirty="0"/>
          </a:p>
          <a:p>
            <a:r>
              <a:rPr lang="en-US" dirty="0"/>
              <a:t>Ed Gerak</a:t>
            </a:r>
          </a:p>
        </p:txBody>
      </p:sp>
    </p:spTree>
    <p:extLst>
      <p:ext uri="{BB962C8B-B14F-4D97-AF65-F5344CB8AC3E}">
        <p14:creationId xmlns:p14="http://schemas.microsoft.com/office/powerpoint/2010/main" val="30496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1066106" cy="4808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cs typeface="Calibri" panose="020F0502020204030204" pitchFamily="34" charset="0"/>
              </a:rPr>
              <a:t>PR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B’s Requests for </a:t>
            </a:r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Approps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Report Language Advanced by Sinema &amp; </a:t>
            </a:r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Ciscomani</a:t>
            </a:r>
            <a:endParaRPr lang="en-US" sz="4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Public Power Worked Together w/ Nevada Delegation to Get Amendment to </a:t>
            </a:r>
            <a:r>
              <a:rPr lang="en-US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Approps</a:t>
            </a:r>
            <a:r>
              <a:rPr lang="en-US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Bill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cs typeface="Calibri" panose="020F0502020204030204" pitchFamily="34" charset="0"/>
              </a:rPr>
              <a:t>PRB Language Attempted to Be Included in Omnibus at end of 2022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n-US" sz="4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7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8781662" cy="4808440"/>
          </a:xfrm>
        </p:spPr>
        <p:txBody>
          <a:bodyPr>
            <a:normAutofit/>
          </a:bodyPr>
          <a:lstStyle/>
          <a:p>
            <a:pPr marR="0"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Hoover Waste Site </a:t>
            </a:r>
            <a:r>
              <a:rPr lang="en-US" sz="4000" dirty="0" err="1"/>
              <a:t>Approps</a:t>
            </a:r>
            <a:r>
              <a:rPr lang="en-US" sz="4000" dirty="0"/>
              <a:t> Request Advanced by Sinema</a:t>
            </a:r>
          </a:p>
          <a:p>
            <a:pPr marR="0"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Worked on Kelly/Steward Bill w/ CREDA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271C1BBC-9E66-99B8-51B5-61A9AFA0F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8821045" y="0"/>
            <a:ext cx="3370955" cy="26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34C-C5AB-1C96-9631-8DD73E1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DFC3-D5DA-29E1-A7E3-C3E59719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825625"/>
            <a:ext cx="11066106" cy="480844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WAPA-CRSP SPP Meetings &amp; Letters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Post-2026 Operating Guidelines Letter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SEIS Draft Response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Smallmouth Ball Letter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DOE National Transmission Letter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SRP Coolidge Letter of Support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Udall Foundation Letter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8E9AB58F-6020-B42D-9578-D2DE6A1CA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9307286" y="0"/>
            <a:ext cx="2884714" cy="22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0C1-D488-14A9-974A-7E7B3F28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58D2-9B4B-1794-D94B-15C956075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10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Line Siting Legislation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Applied for Line Siting Committee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Meetings w/ State Legislators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ADWR Drought Interagency Coordinating Committee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4000" dirty="0"/>
              <a:t>MAG Ozone Air Quality Participation</a:t>
            </a:r>
          </a:p>
          <a:p>
            <a:endParaRPr lang="en-US" dirty="0"/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5C6B9DCF-635E-7B3A-1FDA-1021F2D8B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148" r="24322" b="19118"/>
          <a:stretch/>
        </p:blipFill>
        <p:spPr>
          <a:xfrm>
            <a:off x="8821045" y="0"/>
            <a:ext cx="3370955" cy="26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8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601</Words>
  <Application>Microsoft Office PowerPoint</Application>
  <PresentationFormat>Widescreen</PresentationFormat>
  <Paragraphs>178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Proxima Nova</vt:lpstr>
      <vt:lpstr>Office Theme</vt:lpstr>
      <vt:lpstr>IEDA Year End Report</vt:lpstr>
      <vt:lpstr>2024 Budget  vs.   2023</vt:lpstr>
      <vt:lpstr>2024 Proposed Dues</vt:lpstr>
      <vt:lpstr>Committees</vt:lpstr>
      <vt:lpstr>Committees</vt:lpstr>
      <vt:lpstr>Federal Issues</vt:lpstr>
      <vt:lpstr>Federal Issues</vt:lpstr>
      <vt:lpstr>Letters</vt:lpstr>
      <vt:lpstr>State Issues</vt:lpstr>
      <vt:lpstr>Internal</vt:lpstr>
      <vt:lpstr>Internal</vt:lpstr>
      <vt:lpstr>2023 Issues</vt:lpstr>
      <vt:lpstr>2023 Issues</vt:lpstr>
      <vt:lpstr>2023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RWCD Board Report</dc:title>
  <dc:creator>Edward Gerak</dc:creator>
  <cp:lastModifiedBy>Edward Gerak</cp:lastModifiedBy>
  <cp:revision>12</cp:revision>
  <dcterms:created xsi:type="dcterms:W3CDTF">2022-11-14T21:11:09Z</dcterms:created>
  <dcterms:modified xsi:type="dcterms:W3CDTF">2023-11-14T21:14:28Z</dcterms:modified>
</cp:coreProperties>
</file>