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318" r:id="rId3"/>
    <p:sldId id="367" r:id="rId4"/>
    <p:sldId id="369" r:id="rId5"/>
    <p:sldId id="370" r:id="rId6"/>
    <p:sldId id="371" r:id="rId7"/>
    <p:sldId id="372" r:id="rId8"/>
    <p:sldId id="373" r:id="rId9"/>
    <p:sldId id="3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82585" autoAdjust="0"/>
  </p:normalViewPr>
  <p:slideViewPr>
    <p:cSldViewPr snapToGrid="0">
      <p:cViewPr varScale="1">
        <p:scale>
          <a:sx n="68" d="100"/>
          <a:sy n="68" d="100"/>
        </p:scale>
        <p:origin x="1296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9/6/2023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9/6/2023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Collection</a:t>
            </a:r>
            <a:r>
              <a:rPr lang="en-US" baseline="0" dirty="0"/>
              <a:t> of 25 Irrigation, Electrical Districts, Co-Op, Municipalities and two Tribal Utilities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2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jpeg"/><Relationship Id="rId21" Type="http://schemas.openxmlformats.org/officeDocument/2006/relationships/image" Target="../media/image24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jpeg"/><Relationship Id="rId27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2053791"/>
            <a:ext cx="484632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I– Irrigation</a:t>
            </a:r>
            <a:br>
              <a:rPr lang="en-US" dirty="0"/>
            </a:br>
            <a:r>
              <a:rPr lang="en-US" dirty="0"/>
              <a:t>E – Electrical</a:t>
            </a:r>
            <a:br>
              <a:rPr lang="en-US" dirty="0"/>
            </a:br>
            <a:r>
              <a:rPr lang="en-US" dirty="0"/>
              <a:t>D – Districts</a:t>
            </a:r>
            <a:br>
              <a:rPr lang="en-US" dirty="0"/>
            </a:br>
            <a:r>
              <a:rPr lang="en-US" dirty="0"/>
              <a:t>A - Association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6" y="4958366"/>
            <a:ext cx="5017513" cy="871584"/>
          </a:xfrm>
        </p:spPr>
        <p:txBody>
          <a:bodyPr>
            <a:normAutofit fontScale="92500"/>
          </a:bodyPr>
          <a:lstStyle/>
          <a:p>
            <a:r>
              <a:rPr lang="en-US" dirty="0"/>
              <a:t>Ed Gerak</a:t>
            </a:r>
          </a:p>
          <a:p>
            <a:r>
              <a:rPr lang="en-US" dirty="0"/>
              <a:t>Irrigation &amp; Electrical Districts Association of AZ, Inc.</a:t>
            </a:r>
          </a:p>
          <a:p>
            <a:r>
              <a:rPr lang="en-US" dirty="0"/>
              <a:t>September 19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80" y="124978"/>
            <a:ext cx="9468330" cy="1183566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</a:rPr>
              <a:t>Irrigation &amp; Electrical Districts Association of Arizona,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" y="4153268"/>
            <a:ext cx="2221490" cy="122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t="27216" r="8350" b="30611"/>
          <a:stretch>
            <a:fillRect/>
          </a:stretch>
        </p:blipFill>
        <p:spPr bwMode="auto">
          <a:xfrm>
            <a:off x="4380744" y="2950119"/>
            <a:ext cx="2939011" cy="98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55" y="3123816"/>
            <a:ext cx="1863610" cy="141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Electrical District No. 4 - ED4.COM electricaldistrict4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27221"/>
            <a:ext cx="2142232" cy="152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tr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21" y="5149285"/>
            <a:ext cx="2158691" cy="16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AzGT logo col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33" y="1611624"/>
            <a:ext cx="2220752" cy="131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2" name="Picture 8" descr="Watermar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5" y="1225937"/>
            <a:ext cx="1341706" cy="89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3" name="Picture 9" descr="New Lo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97"/>
          <a:stretch/>
        </p:blipFill>
        <p:spPr bwMode="auto">
          <a:xfrm>
            <a:off x="2314737" y="1896586"/>
            <a:ext cx="2251059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4" name="Picture 10" descr="Aguila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" y="2175956"/>
            <a:ext cx="20955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5" name="Picture 11" descr="Harquahala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" y="2983712"/>
            <a:ext cx="2118596" cy="84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75" y="4639724"/>
            <a:ext cx="1770309" cy="80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8" name="Picture 14" descr="ED6Web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63" y="5841595"/>
            <a:ext cx="2433453" cy="96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9" name="Picture 15" descr="tru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44" y="976756"/>
            <a:ext cx="2226168" cy="67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LOGO_NMIDD_new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55" y="905054"/>
            <a:ext cx="853505" cy="120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MVDLOGO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83" y="1687674"/>
            <a:ext cx="2510329" cy="1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2" name="Picture 18" descr="RID Logo Blu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055" y="3643471"/>
            <a:ext cx="2353918" cy="125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3" name="Picture 19" descr="HigleyTowerGreenFont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13" y="2094052"/>
            <a:ext cx="1328737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4" name="Picture 20" descr="tru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28" y="5558428"/>
            <a:ext cx="25161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tru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227" y="3612786"/>
            <a:ext cx="1516533" cy="142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 descr="See the source imag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09" y="4810870"/>
            <a:ext cx="1960234" cy="9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Tonopah1 Log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78" y="2792217"/>
            <a:ext cx="2322512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9" name="Picture 25" descr="YMIDD logo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963" y="5201415"/>
            <a:ext cx="1643063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0" name="Picture 26" descr="SRP_301_logo_tag_Eng_ck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46" y="4245150"/>
            <a:ext cx="3066536" cy="83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547228" y="818315"/>
            <a:ext cx="1634180" cy="1078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520D1-C80A-5D67-9C17-E613EC2D399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73466" y="34783"/>
            <a:ext cx="1139597" cy="11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FA30-4A6C-0BE2-6013-CB62D067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A6872-BE2B-00A8-36D2-E0CCCA9B0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66001"/>
            <a:ext cx="10285262" cy="462068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Federal Hydropower (APA, CREDA, P-DP, WAPA)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Federal Legislation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State Legislation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National/State Associations (APPA, ABWC/NWRA, NRECA)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Association Operations (Meetings, Finance, Communication, Outreach)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53AFA-0DBF-5B9C-1A91-0C5885CC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F48E6-A16E-A600-6021-6693BADF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C5719-2725-1F1E-84C6-350E6C64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5799-40F4-4E6B-B22C-1969DD10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By-Laws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CE4D-58AA-94C7-7110-2C2E482D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6" y="1566001"/>
            <a:ext cx="10149795" cy="462068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Current By-Laws Have Redundancy (Meetings)</a:t>
            </a:r>
          </a:p>
          <a:p>
            <a:r>
              <a:rPr lang="en-US" sz="3600" dirty="0"/>
              <a:t>Discrepancies (E.C. Membership, Contradictory Statements)</a:t>
            </a:r>
          </a:p>
          <a:p>
            <a:r>
              <a:rPr lang="en-US" sz="3600" dirty="0"/>
              <a:t>Omissions (Executive Director)</a:t>
            </a:r>
          </a:p>
          <a:p>
            <a:r>
              <a:rPr lang="en-US" sz="3600" dirty="0"/>
              <a:t>Alignment (Rewritten to Reflect Current Operations)</a:t>
            </a:r>
          </a:p>
          <a:p>
            <a:pPr lvl="1"/>
            <a:r>
              <a:rPr lang="en-US" sz="3200" dirty="0"/>
              <a:t>Meetings Format</a:t>
            </a:r>
          </a:p>
          <a:p>
            <a:pPr lvl="1"/>
            <a:r>
              <a:rPr lang="en-US" sz="3200" dirty="0"/>
              <a:t>New Members Requests</a:t>
            </a:r>
          </a:p>
          <a:p>
            <a:pPr lvl="1"/>
            <a:r>
              <a:rPr lang="en-US" sz="3200" dirty="0"/>
              <a:t>Finance/Annual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FB723-69CD-4CA7-6294-467B76CE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C5F3C-2AA1-6EC3-E8A0-AFD2AB14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30789-2B4B-395E-10BD-13D10010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1ABD-B139-78C8-0A47-04AD1F0F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C2B2-B827-38FA-AD5B-999205146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Currently has 4 Members</a:t>
            </a:r>
          </a:p>
          <a:p>
            <a:r>
              <a:rPr lang="en-US" sz="3600" dirty="0"/>
              <a:t>By-Laws Allow for Up to 6</a:t>
            </a:r>
          </a:p>
          <a:p>
            <a:r>
              <a:rPr lang="en-US" sz="3600" dirty="0"/>
              <a:t>Expand Executive Committee</a:t>
            </a:r>
          </a:p>
          <a:p>
            <a:r>
              <a:rPr lang="en-US" sz="3600" dirty="0"/>
              <a:t>Request to Revise Election Timeframe</a:t>
            </a:r>
          </a:p>
          <a:p>
            <a:r>
              <a:rPr lang="en-US" sz="3600" dirty="0"/>
              <a:t>Nomination Committee </a:t>
            </a:r>
          </a:p>
          <a:p>
            <a:r>
              <a:rPr lang="en-US" sz="3600" dirty="0"/>
              <a:t>E.C. Report at Board Meeting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0715C-24BC-BF57-6DFF-79D46C11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30EF2-61F8-7A1A-8685-A108A435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0693C-6D32-EC06-E90A-69411096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4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C9BB-73F3-E42F-52C5-DD52EEB8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04FD-6198-FD34-F2C9-4A370895F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Federal Legislation</a:t>
            </a:r>
          </a:p>
          <a:p>
            <a:r>
              <a:rPr lang="en-US" sz="3600" dirty="0"/>
              <a:t>State Legislation</a:t>
            </a:r>
          </a:p>
          <a:p>
            <a:r>
              <a:rPr lang="en-US" sz="3600" dirty="0"/>
              <a:t>Water Committee</a:t>
            </a:r>
          </a:p>
          <a:p>
            <a:r>
              <a:rPr lang="en-US" sz="3600" dirty="0"/>
              <a:t>Power Committee</a:t>
            </a:r>
          </a:p>
          <a:p>
            <a:r>
              <a:rPr lang="en-US" sz="3600" dirty="0"/>
              <a:t>Finance Committee</a:t>
            </a:r>
          </a:p>
          <a:p>
            <a:r>
              <a:rPr lang="en-US" sz="3600" dirty="0"/>
              <a:t>Nominating Committee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1908F-FB5F-E058-9E81-FAB10EB2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2A208-5149-661D-5729-58BC8AF2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95530-2211-9268-58C8-FFA6F5744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B783-BED4-AF3F-E3FF-2C0AAA03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DEBA3-4DFF-574B-A1DD-5B70CA480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Location</a:t>
            </a:r>
          </a:p>
          <a:p>
            <a:r>
              <a:rPr lang="en-US" sz="3600" dirty="0"/>
              <a:t>Date/Time</a:t>
            </a:r>
          </a:p>
          <a:p>
            <a:r>
              <a:rPr lang="en-US" sz="3600" dirty="0"/>
              <a:t>Format</a:t>
            </a:r>
          </a:p>
          <a:p>
            <a:r>
              <a:rPr lang="en-US" sz="3600" dirty="0"/>
              <a:t>Reports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ED623-DB87-AEC2-3F97-9B377CBB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1064C-3C10-7309-671B-CF070592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AB2E4-3955-38CF-26FE-7AC439DE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0B61-1E5D-B6C3-1978-02F9CE59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560D6-0DE9-97BE-C12D-941B793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66001"/>
            <a:ext cx="9371948" cy="4744488"/>
          </a:xfrm>
        </p:spPr>
        <p:txBody>
          <a:bodyPr>
            <a:norm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Welcome—Jim Pratt, SRP CEO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Arizona Water—Tom &amp; Brenda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Water Infrastructure Finance Authority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DC &amp; SCOTUS Update - APPA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Capitol Times – Congresswoman Lesko &amp; Speaker Toma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are the Polls Saying -  Mike Noble, OH Predictive Insights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Western Area Power Administration – DSW &amp; CRSP</a:t>
            </a:r>
          </a:p>
          <a:p>
            <a:pPr marL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Arizona Farm Bureau</a:t>
            </a:r>
          </a:p>
          <a:p>
            <a:pPr marL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State Power Issues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39D46-02CC-CE45-DA18-CB8DA044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DC29B-C000-C149-B8F5-39F40F88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474B2-8519-D099-230A-33FF8A2B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0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04F6-0467-3882-00FD-9AC7702F3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E240C-E089-F278-E4C6-A5A97E479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Travel</a:t>
            </a:r>
          </a:p>
          <a:p>
            <a:r>
              <a:rPr lang="en-US" sz="3600" dirty="0"/>
              <a:t>IEDA Fly-In</a:t>
            </a:r>
          </a:p>
          <a:p>
            <a:r>
              <a:rPr lang="en-US" sz="3600" dirty="0"/>
              <a:t>Leadership Program</a:t>
            </a:r>
          </a:p>
          <a:p>
            <a:r>
              <a:rPr lang="en-US" sz="3600" dirty="0"/>
              <a:t>Internship Program (In </a:t>
            </a:r>
            <a:r>
              <a:rPr lang="en-US" sz="3600"/>
              <a:t>Development)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E9038-A816-E8B3-43F0-6921EC08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10A4B-A517-60ED-F51F-E477E948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9A1BA-F197-F61D-4B38-2151E75D2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0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4655</TotalTime>
  <Words>303</Words>
  <Application>Microsoft Office PowerPoint</Application>
  <PresentationFormat>Widescreen</PresentationFormat>
  <Paragraphs>80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Ecology 16x9</vt:lpstr>
      <vt:lpstr>I– Irrigation E – Electrical D – Districts A - Association</vt:lpstr>
      <vt:lpstr>Irrigation &amp; Electrical Districts Association of Arizona, Inc.</vt:lpstr>
      <vt:lpstr>Priorities</vt:lpstr>
      <vt:lpstr>Proposed By-Laws</vt:lpstr>
      <vt:lpstr>Executive Committee</vt:lpstr>
      <vt:lpstr>Possible Committees</vt:lpstr>
      <vt:lpstr>Meetings</vt:lpstr>
      <vt:lpstr>Annual Meeting</vt:lpstr>
      <vt:lpstr>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 – idin’t C – onsider P - Power</dc:title>
  <dc:creator>Ed Gerak</dc:creator>
  <cp:lastModifiedBy>Edward Gerak</cp:lastModifiedBy>
  <cp:revision>116</cp:revision>
  <dcterms:created xsi:type="dcterms:W3CDTF">2018-10-20T13:13:26Z</dcterms:created>
  <dcterms:modified xsi:type="dcterms:W3CDTF">2023-09-06T18:53:29Z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