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9" r:id="rId5"/>
    <p:sldMasterId id="2147483710" r:id="rId6"/>
  </p:sldMasterIdLst>
  <p:notesMasterIdLst>
    <p:notesMasterId r:id="rId16"/>
  </p:notesMasterIdLst>
  <p:sldIdLst>
    <p:sldId id="291" r:id="rId7"/>
    <p:sldId id="290" r:id="rId8"/>
    <p:sldId id="294" r:id="rId9"/>
    <p:sldId id="425" r:id="rId10"/>
    <p:sldId id="422" r:id="rId11"/>
    <p:sldId id="428" r:id="rId12"/>
    <p:sldId id="302" r:id="rId13"/>
    <p:sldId id="426" r:id="rId14"/>
    <p:sldId id="4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393" autoAdjust="0"/>
  </p:normalViewPr>
  <p:slideViewPr>
    <p:cSldViewPr snapToGrid="0">
      <p:cViewPr varScale="1">
        <p:scale>
          <a:sx n="81" d="100"/>
          <a:sy n="81" d="100"/>
        </p:scale>
        <p:origin x="426" y="84"/>
      </p:cViewPr>
      <p:guideLst>
        <p:guide orient="horz" pos="2160"/>
        <p:guide pos="3840"/>
      </p:guideLst>
    </p:cSldViewPr>
  </p:slideViewPr>
  <p:notesTextViewPr>
    <p:cViewPr>
      <p:scale>
        <a:sx n="1" d="1"/>
        <a:sy n="1" d="1"/>
      </p:scale>
      <p:origin x="0" y="0"/>
    </p:cViewPr>
  </p:notesTextViewPr>
  <p:notesViewPr>
    <p:cSldViewPr snapToGrid="0">
      <p:cViewPr varScale="1">
        <p:scale>
          <a:sx n="109" d="100"/>
          <a:sy n="109" d="100"/>
        </p:scale>
        <p:origin x="20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B0B61-7CDA-4FF6-A9B8-43F3295514BF}"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54979-AA47-4DBB-88B0-2D88D47C09FC}" type="slidenum">
              <a:rPr lang="en-US" smtClean="0"/>
              <a:t>‹#›</a:t>
            </a:fld>
            <a:endParaRPr lang="en-US"/>
          </a:p>
        </p:txBody>
      </p:sp>
    </p:spTree>
    <p:extLst>
      <p:ext uri="{BB962C8B-B14F-4D97-AF65-F5344CB8AC3E}">
        <p14:creationId xmlns:p14="http://schemas.microsoft.com/office/powerpoint/2010/main" val="365485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54979-AA47-4DBB-88B0-2D88D47C09FC}" type="slidenum">
              <a:rPr lang="en-US" smtClean="0"/>
              <a:t>1</a:t>
            </a:fld>
            <a:endParaRPr lang="en-US"/>
          </a:p>
        </p:txBody>
      </p:sp>
    </p:spTree>
    <p:extLst>
      <p:ext uri="{BB962C8B-B14F-4D97-AF65-F5344CB8AC3E}">
        <p14:creationId xmlns:p14="http://schemas.microsoft.com/office/powerpoint/2010/main" val="62030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Reclamation is working through the details of how it will proceed further. It is likely that the ROD will not be published until December 2023. However that will still give Reclamation the ability to make changes to GCD operations in 2024 through a mid-year review if needed.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578D3-35F6-4D3E-8E48-5098A663E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4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54979-AA47-4DBB-88B0-2D88D47C09FC}" type="slidenum">
              <a:rPr lang="en-US" smtClean="0"/>
              <a:t>3</a:t>
            </a:fld>
            <a:endParaRPr lang="en-US"/>
          </a:p>
        </p:txBody>
      </p:sp>
    </p:spTree>
    <p:extLst>
      <p:ext uri="{BB962C8B-B14F-4D97-AF65-F5344CB8AC3E}">
        <p14:creationId xmlns:p14="http://schemas.microsoft.com/office/powerpoint/2010/main" val="33626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2.5 MAF Federally compensated 2.3 MAF bucket 1  0.2 MAF Bucket 2</a:t>
            </a:r>
          </a:p>
        </p:txBody>
      </p:sp>
      <p:sp>
        <p:nvSpPr>
          <p:cNvPr id="4" name="Slide Number Placeholder 3"/>
          <p:cNvSpPr>
            <a:spLocks noGrp="1"/>
          </p:cNvSpPr>
          <p:nvPr>
            <p:ph type="sldNum" sz="quarter" idx="5"/>
          </p:nvPr>
        </p:nvSpPr>
        <p:spPr/>
        <p:txBody>
          <a:bodyPr/>
          <a:lstStyle/>
          <a:p>
            <a:fld id="{FD354979-AA47-4DBB-88B0-2D88D47C09FC}" type="slidenum">
              <a:rPr lang="en-US" smtClean="0"/>
              <a:t>4</a:t>
            </a:fld>
            <a:endParaRPr lang="en-US"/>
          </a:p>
        </p:txBody>
      </p:sp>
    </p:spTree>
    <p:extLst>
      <p:ext uri="{BB962C8B-B14F-4D97-AF65-F5344CB8AC3E}">
        <p14:creationId xmlns:p14="http://schemas.microsoft.com/office/powerpoint/2010/main" val="201051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volumes include agreements that are in place (Like Gila River Ft. McDowell and CAP subcontractors) and agreements that are still in progress.  The Proposal did not specifically include attribution by State</a:t>
            </a:r>
          </a:p>
          <a:p>
            <a:endParaRPr lang="en-US" dirty="0"/>
          </a:p>
          <a:p>
            <a:pPr marL="457200" marR="0" indent="-457200">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MAF of the conservation will be funded under the Inflation Reduction Act</a:t>
            </a:r>
          </a:p>
          <a:p>
            <a:pPr marL="457200" marR="0" indent="-457200">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Bipartisan Infrastructure Law funding or other federal monies may offset 0.2 MAF of the remaining required System Conservation</a:t>
            </a:r>
          </a:p>
          <a:p>
            <a:pPr marL="457200" marR="0" indent="-457200">
              <a:spcBef>
                <a:spcPts val="0"/>
              </a:spcBef>
              <a:spcAft>
                <a:spcPts val="0"/>
              </a:spcAft>
              <a:buFont typeface="Arial" panose="020B0604020202020204" pitchFamily="34" charset="0"/>
              <a:buChar char="•"/>
            </a:pP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remaining required System Conservation may be in whole or part compensated by the state, local entities or be uncompensated</a:t>
            </a:r>
            <a:endParaRPr lang="en-US" sz="12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354979-AA47-4DBB-88B0-2D88D47C09FC}" type="slidenum">
              <a:rPr lang="en-US" smtClean="0"/>
              <a:t>5</a:t>
            </a:fld>
            <a:endParaRPr lang="en-US"/>
          </a:p>
        </p:txBody>
      </p:sp>
    </p:spTree>
    <p:extLst>
      <p:ext uri="{BB962C8B-B14F-4D97-AF65-F5344CB8AC3E}">
        <p14:creationId xmlns:p14="http://schemas.microsoft.com/office/powerpoint/2010/main" val="269696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Failsafe in the event that 3MAF is insufficient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578D3-35F6-4D3E-8E48-5098A663E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45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578D3-35F6-4D3E-8E48-5098A663E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226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41249" y="1828800"/>
            <a:ext cx="6400800" cy="2103120"/>
          </a:xfrm>
        </p:spPr>
        <p:txBody>
          <a:bodyPr anchor="b">
            <a:normAutofit/>
          </a:bodyPr>
          <a:lstStyle>
            <a:lvl1pPr algn="l">
              <a:defRPr sz="4000">
                <a:solidFill>
                  <a:schemeClr val="bg1"/>
                </a:solidFill>
              </a:defRPr>
            </a:lvl1pPr>
          </a:lstStyle>
          <a:p>
            <a:r>
              <a:rPr lang="en-US" dirty="0"/>
              <a:t>Click to edit master title style</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6722" t="29012" r="16722" b="29012"/>
          <a:stretch/>
        </p:blipFill>
        <p:spPr>
          <a:xfrm>
            <a:off x="841248" y="457200"/>
            <a:ext cx="2103120" cy="715061"/>
          </a:xfrm>
          <a:prstGeom prst="rect">
            <a:avLst/>
          </a:prstGeom>
        </p:spPr>
      </p:pic>
      <p:sp>
        <p:nvSpPr>
          <p:cNvPr id="13" name="TextBox 12"/>
          <p:cNvSpPr txBox="1"/>
          <p:nvPr userDrawn="1"/>
        </p:nvSpPr>
        <p:spPr>
          <a:xfrm>
            <a:off x="8629100" y="5923654"/>
            <a:ext cx="2722027" cy="276999"/>
          </a:xfrm>
          <a:prstGeom prst="rect">
            <a:avLst/>
          </a:prstGeom>
          <a:noFill/>
        </p:spPr>
        <p:txBody>
          <a:bodyPr wrap="none" rtlCol="0">
            <a:spAutoFit/>
          </a:bodyPr>
          <a:lstStyle/>
          <a:p>
            <a:r>
              <a:rPr lang="en-US" sz="1200" dirty="0">
                <a:solidFill>
                  <a:schemeClr val="bg1"/>
                </a:solidFill>
                <a:latin typeface="+mj-lt"/>
              </a:rPr>
              <a:t>YOUR WATER. YOUR FUTURE.</a:t>
            </a:r>
          </a:p>
        </p:txBody>
      </p:sp>
      <p:sp>
        <p:nvSpPr>
          <p:cNvPr id="17" name="Subtitle 2"/>
          <p:cNvSpPr>
            <a:spLocks noGrp="1"/>
          </p:cNvSpPr>
          <p:nvPr>
            <p:ph type="subTitle" idx="1" hasCustomPrompt="1"/>
          </p:nvPr>
        </p:nvSpPr>
        <p:spPr>
          <a:xfrm>
            <a:off x="822960" y="4114800"/>
            <a:ext cx="6400800" cy="2103120"/>
          </a:xfrm>
        </p:spPr>
        <p:txBody>
          <a:bodyPr anchor="b">
            <a:normAutofit/>
          </a:bodyPr>
          <a:lstStyle>
            <a:lvl1pPr marL="0" indent="0" algn="l">
              <a:lnSpc>
                <a:spcPct val="100000"/>
              </a:lnSpc>
              <a:spcBef>
                <a:spcPts val="600"/>
              </a:spcBef>
              <a:spcAft>
                <a:spcPts val="600"/>
              </a:spcAft>
              <a:buNone/>
              <a:defRPr sz="24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author’s title, meeting location and date</a:t>
            </a:r>
          </a:p>
        </p:txBody>
      </p:sp>
    </p:spTree>
    <p:extLst>
      <p:ext uri="{BB962C8B-B14F-4D97-AF65-F5344CB8AC3E}">
        <p14:creationId xmlns:p14="http://schemas.microsoft.com/office/powerpoint/2010/main" val="2908814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10515600" cy="36576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22960" y="4023360"/>
            <a:ext cx="10515599" cy="1371599"/>
          </a:xfrm>
        </p:spPr>
        <p:txBody>
          <a:bodyPr anchor="ctr">
            <a:normAutofit/>
          </a:bodyPr>
          <a:lstStyle>
            <a:lvl1pPr marL="0" indent="0">
              <a:buNone/>
              <a:defRPr sz="18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0"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391643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10515600" cy="3108960"/>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822960" y="3474720"/>
            <a:ext cx="10518648" cy="548968"/>
          </a:xfrm>
        </p:spPr>
        <p:txBody>
          <a:bodyPr anchor="t">
            <a:normAutofit/>
          </a:bodyPr>
          <a:lstStyle>
            <a:lvl1pPr marL="0" indent="0">
              <a:buNone/>
              <a:defRPr sz="1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Text Placeholder 3"/>
          <p:cNvSpPr>
            <a:spLocks noGrp="1"/>
          </p:cNvSpPr>
          <p:nvPr>
            <p:ph type="body" sz="half" idx="2"/>
          </p:nvPr>
        </p:nvSpPr>
        <p:spPr>
          <a:xfrm>
            <a:off x="822960" y="4389120"/>
            <a:ext cx="10518648" cy="1280160"/>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0" name="TextBox 59"/>
          <p:cNvSpPr txBox="1"/>
          <p:nvPr/>
        </p:nvSpPr>
        <p:spPr>
          <a:xfrm>
            <a:off x="822960" y="54864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15600" y="30175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3"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739559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22960" y="1417320"/>
            <a:ext cx="10515600" cy="2560320"/>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22960" y="4114800"/>
            <a:ext cx="10515600" cy="1371600"/>
          </a:xfrm>
        </p:spPr>
        <p:txBody>
          <a:bodyPr anchor="t">
            <a:normAutofit/>
          </a:bodyPr>
          <a:lstStyle>
            <a:lvl1pPr marL="0" indent="0">
              <a:buNone/>
              <a:defRPr sz="18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0"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3116138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22960" y="274320"/>
            <a:ext cx="10515600" cy="1280160"/>
          </a:xfrm>
        </p:spPr>
        <p:txBody>
          <a:bodyPr/>
          <a:lstStyle/>
          <a:p>
            <a:endParaRPr lang="en-US" dirty="0"/>
          </a:p>
        </p:txBody>
      </p:sp>
      <p:sp>
        <p:nvSpPr>
          <p:cNvPr id="7" name="Text Placeholder 2"/>
          <p:cNvSpPr>
            <a:spLocks noGrp="1"/>
          </p:cNvSpPr>
          <p:nvPr>
            <p:ph type="body" idx="1"/>
          </p:nvPr>
        </p:nvSpPr>
        <p:spPr>
          <a:xfrm>
            <a:off x="822960" y="1645920"/>
            <a:ext cx="3383280" cy="68580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Text Placeholder 3"/>
          <p:cNvSpPr>
            <a:spLocks noGrp="1"/>
          </p:cNvSpPr>
          <p:nvPr>
            <p:ph type="body" sz="half" idx="15"/>
          </p:nvPr>
        </p:nvSpPr>
        <p:spPr>
          <a:xfrm>
            <a:off x="822960" y="2377440"/>
            <a:ext cx="3383280" cy="338328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9" name="Text Placeholder 4"/>
          <p:cNvSpPr>
            <a:spLocks noGrp="1"/>
          </p:cNvSpPr>
          <p:nvPr>
            <p:ph type="body" sz="quarter" idx="3"/>
          </p:nvPr>
        </p:nvSpPr>
        <p:spPr>
          <a:xfrm>
            <a:off x="4389120" y="1645920"/>
            <a:ext cx="3383280" cy="68580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Text Placeholder 3"/>
          <p:cNvSpPr>
            <a:spLocks noGrp="1"/>
          </p:cNvSpPr>
          <p:nvPr>
            <p:ph type="body" sz="half" idx="16"/>
          </p:nvPr>
        </p:nvSpPr>
        <p:spPr>
          <a:xfrm>
            <a:off x="4389120" y="2377440"/>
            <a:ext cx="3383280" cy="338328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1" name="Text Placeholder 4"/>
          <p:cNvSpPr>
            <a:spLocks noGrp="1"/>
          </p:cNvSpPr>
          <p:nvPr>
            <p:ph type="body" sz="quarter" idx="13"/>
          </p:nvPr>
        </p:nvSpPr>
        <p:spPr>
          <a:xfrm>
            <a:off x="7955280" y="1645920"/>
            <a:ext cx="3383280" cy="68580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2" name="Text Placeholder 3"/>
          <p:cNvSpPr>
            <a:spLocks noGrp="1"/>
          </p:cNvSpPr>
          <p:nvPr>
            <p:ph type="body" sz="half" idx="17"/>
          </p:nvPr>
        </p:nvSpPr>
        <p:spPr>
          <a:xfrm>
            <a:off x="7955280" y="2377440"/>
            <a:ext cx="3383280" cy="338328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4"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6"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2599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22960" y="274320"/>
            <a:ext cx="10515600" cy="1280160"/>
          </a:xfrm>
        </p:spPr>
        <p:txBody>
          <a:bodyPr/>
          <a:lstStyle/>
          <a:p>
            <a:endParaRPr lang="en-US" dirty="0"/>
          </a:p>
        </p:txBody>
      </p:sp>
      <p:sp>
        <p:nvSpPr>
          <p:cNvPr id="19" name="Text Placeholder 2"/>
          <p:cNvSpPr>
            <a:spLocks noGrp="1"/>
          </p:cNvSpPr>
          <p:nvPr>
            <p:ph type="body" idx="1"/>
          </p:nvPr>
        </p:nvSpPr>
        <p:spPr>
          <a:xfrm>
            <a:off x="822960" y="4389120"/>
            <a:ext cx="3383280" cy="54864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1" name="Text Placeholder 3"/>
          <p:cNvSpPr>
            <a:spLocks noGrp="1"/>
          </p:cNvSpPr>
          <p:nvPr>
            <p:ph type="body" sz="half" idx="18"/>
          </p:nvPr>
        </p:nvSpPr>
        <p:spPr>
          <a:xfrm>
            <a:off x="822960" y="5029200"/>
            <a:ext cx="3383280" cy="73152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2" name="Text Placeholder 4"/>
          <p:cNvSpPr>
            <a:spLocks noGrp="1"/>
          </p:cNvSpPr>
          <p:nvPr>
            <p:ph type="body" sz="quarter" idx="3"/>
          </p:nvPr>
        </p:nvSpPr>
        <p:spPr>
          <a:xfrm>
            <a:off x="4389120" y="4389120"/>
            <a:ext cx="3383280" cy="54864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4" name="Text Placeholder 3"/>
          <p:cNvSpPr>
            <a:spLocks noGrp="1"/>
          </p:cNvSpPr>
          <p:nvPr>
            <p:ph type="body" sz="half" idx="19"/>
          </p:nvPr>
        </p:nvSpPr>
        <p:spPr>
          <a:xfrm>
            <a:off x="4389120" y="5029200"/>
            <a:ext cx="3383280" cy="73152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5" name="Text Placeholder 4"/>
          <p:cNvSpPr>
            <a:spLocks noGrp="1"/>
          </p:cNvSpPr>
          <p:nvPr>
            <p:ph type="body" sz="quarter" idx="13"/>
          </p:nvPr>
        </p:nvSpPr>
        <p:spPr>
          <a:xfrm>
            <a:off x="7955280" y="4389120"/>
            <a:ext cx="3383280" cy="54864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7" name="Text Placeholder 3"/>
          <p:cNvSpPr>
            <a:spLocks noGrp="1"/>
          </p:cNvSpPr>
          <p:nvPr>
            <p:ph type="body" sz="half" idx="20"/>
          </p:nvPr>
        </p:nvSpPr>
        <p:spPr>
          <a:xfrm>
            <a:off x="7955280" y="5029200"/>
            <a:ext cx="3383280" cy="73152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Picture Placeholder 5"/>
          <p:cNvSpPr>
            <a:spLocks noGrp="1"/>
          </p:cNvSpPr>
          <p:nvPr>
            <p:ph type="pic" sz="quarter" idx="23"/>
          </p:nvPr>
        </p:nvSpPr>
        <p:spPr>
          <a:xfrm>
            <a:off x="822960" y="1645920"/>
            <a:ext cx="3382963" cy="2651760"/>
          </a:xfrm>
        </p:spPr>
        <p:txBody>
          <a:bodyPr/>
          <a:lstStyle/>
          <a:p>
            <a:endParaRPr lang="en-US"/>
          </a:p>
        </p:txBody>
      </p:sp>
      <p:sp>
        <p:nvSpPr>
          <p:cNvPr id="17" name="Picture Placeholder 5"/>
          <p:cNvSpPr>
            <a:spLocks noGrp="1"/>
          </p:cNvSpPr>
          <p:nvPr>
            <p:ph type="pic" sz="quarter" idx="24"/>
          </p:nvPr>
        </p:nvSpPr>
        <p:spPr>
          <a:xfrm>
            <a:off x="4389120" y="1645920"/>
            <a:ext cx="3382963" cy="2651760"/>
          </a:xfrm>
        </p:spPr>
        <p:txBody>
          <a:bodyPr/>
          <a:lstStyle/>
          <a:p>
            <a:endParaRPr lang="en-US"/>
          </a:p>
        </p:txBody>
      </p:sp>
      <p:sp>
        <p:nvSpPr>
          <p:cNvPr id="18" name="Picture Placeholder 5"/>
          <p:cNvSpPr>
            <a:spLocks noGrp="1"/>
          </p:cNvSpPr>
          <p:nvPr>
            <p:ph type="pic" sz="quarter" idx="25"/>
          </p:nvPr>
        </p:nvSpPr>
        <p:spPr>
          <a:xfrm>
            <a:off x="7955280" y="1645920"/>
            <a:ext cx="3382963" cy="2651760"/>
          </a:xfrm>
        </p:spPr>
        <p:txBody>
          <a:bodyPr/>
          <a:lstStyle/>
          <a:p>
            <a:endParaRPr lang="en-US"/>
          </a:p>
        </p:txBody>
      </p:sp>
      <p:sp>
        <p:nvSpPr>
          <p:cNvPr id="16"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20"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51064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92239" y="3312795"/>
            <a:ext cx="5029200" cy="1463040"/>
          </a:xfrm>
        </p:spPr>
        <p:txBody>
          <a:bodyPr anchor="b">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772399" y="4937760"/>
            <a:ext cx="3749040" cy="1097280"/>
          </a:xfrm>
        </p:spPr>
        <p:txBody>
          <a:bodyPr anchor="b"/>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778240" y="6217920"/>
            <a:ext cx="27432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40080" y="6217919"/>
            <a:ext cx="914400" cy="365125"/>
          </a:xfrm>
        </p:spPr>
        <p:txBody>
          <a:bodyPr/>
          <a:lstStyle>
            <a:lvl1pPr>
              <a:defRPr>
                <a:solidFill>
                  <a:schemeClr val="bg1"/>
                </a:solidFill>
              </a:defRPr>
            </a:lvl1pPr>
          </a:lstStyle>
          <a:p>
            <a:fld id="{44137B19-3B99-4734-BD89-8ACEB793AFC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 y="4664516"/>
            <a:ext cx="3886200" cy="1370524"/>
          </a:xfrm>
          <a:prstGeom prst="rect">
            <a:avLst/>
          </a:prstGeom>
        </p:spPr>
      </p:pic>
    </p:spTree>
    <p:extLst>
      <p:ext uri="{BB962C8B-B14F-4D97-AF65-F5344CB8AC3E}">
        <p14:creationId xmlns:p14="http://schemas.microsoft.com/office/powerpoint/2010/main" val="19225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40080" y="1554480"/>
            <a:ext cx="10881360" cy="3840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4137B19-3B99-4734-BD89-8ACEB793AFC5}"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040" y="5853599"/>
            <a:ext cx="2057400" cy="731143"/>
          </a:xfrm>
          <a:prstGeom prst="rect">
            <a:avLst/>
          </a:prstGeom>
        </p:spPr>
      </p:pic>
    </p:spTree>
    <p:extLst>
      <p:ext uri="{BB962C8B-B14F-4D97-AF65-F5344CB8AC3E}">
        <p14:creationId xmlns:p14="http://schemas.microsoft.com/office/powerpoint/2010/main" val="16443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554480"/>
            <a:ext cx="5181600" cy="3840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9840" y="1554480"/>
            <a:ext cx="5181600" cy="3840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4137B19-3B99-4734-BD89-8ACEB793AFC5}"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040" y="5853599"/>
            <a:ext cx="2057400" cy="731143"/>
          </a:xfrm>
          <a:prstGeom prst="rect">
            <a:avLst/>
          </a:prstGeom>
        </p:spPr>
      </p:pic>
    </p:spTree>
    <p:extLst>
      <p:ext uri="{BB962C8B-B14F-4D97-AF65-F5344CB8AC3E}">
        <p14:creationId xmlns:p14="http://schemas.microsoft.com/office/powerpoint/2010/main" val="134533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10881360" cy="1097280"/>
          </a:xfrm>
        </p:spPr>
        <p:txBody>
          <a:bodyPr/>
          <a:lstStyle/>
          <a:p>
            <a:r>
              <a:rPr lang="en-US"/>
              <a:t>Click to edit Master title style</a:t>
            </a:r>
          </a:p>
        </p:txBody>
      </p:sp>
      <p:sp>
        <p:nvSpPr>
          <p:cNvPr id="3" name="Text Placeholder 2"/>
          <p:cNvSpPr>
            <a:spLocks noGrp="1"/>
          </p:cNvSpPr>
          <p:nvPr>
            <p:ph type="body" idx="1"/>
          </p:nvPr>
        </p:nvSpPr>
        <p:spPr>
          <a:xfrm>
            <a:off x="640080" y="1554480"/>
            <a:ext cx="5357495"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40080" y="2377440"/>
            <a:ext cx="5357495"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54479"/>
            <a:ext cx="5349240" cy="7315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383758"/>
            <a:ext cx="5349240" cy="3011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4137B19-3B99-4734-BD89-8ACEB793AFC5}"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040" y="5853599"/>
            <a:ext cx="2057400" cy="731143"/>
          </a:xfrm>
          <a:prstGeom prst="rect">
            <a:avLst/>
          </a:prstGeom>
        </p:spPr>
      </p:pic>
    </p:spTree>
    <p:extLst>
      <p:ext uri="{BB962C8B-B14F-4D97-AF65-F5344CB8AC3E}">
        <p14:creationId xmlns:p14="http://schemas.microsoft.com/office/powerpoint/2010/main" val="39388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4137B19-3B99-4734-BD89-8ACEB793AFC5}" type="slidenum">
              <a:rPr lang="en-US" smtClean="0"/>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040" y="5853599"/>
            <a:ext cx="2057400" cy="731143"/>
          </a:xfrm>
          <a:prstGeom prst="rect">
            <a:avLst/>
          </a:prstGeom>
        </p:spPr>
      </p:pic>
    </p:spTree>
    <p:extLst>
      <p:ext uri="{BB962C8B-B14F-4D97-AF65-F5344CB8AC3E}">
        <p14:creationId xmlns:p14="http://schemas.microsoft.com/office/powerpoint/2010/main" val="12567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8" name="Content Placeholder 2"/>
          <p:cNvSpPr>
            <a:spLocks noGrp="1"/>
          </p:cNvSpPr>
          <p:nvPr>
            <p:ph idx="1"/>
          </p:nvPr>
        </p:nvSpPr>
        <p:spPr>
          <a:xfrm>
            <a:off x="822960" y="1645920"/>
            <a:ext cx="10515600" cy="4114800"/>
          </a:xfrm>
        </p:spPr>
        <p:txBody>
          <a:bodyPr/>
          <a:lstStyle>
            <a:lvl4pPr marL="1714500" indent="-342900">
              <a:buClr>
                <a:schemeClr val="accent2"/>
              </a:buClr>
              <a:buFont typeface="+mj-lt"/>
              <a:buAutoNum type="arabicPeriod"/>
              <a:defRPr/>
            </a:lvl4pPr>
            <a:lvl5pPr marL="2171700" indent="-342900">
              <a:buClr>
                <a:schemeClr val="accent2"/>
              </a:buClr>
              <a:buSzPct val="100000"/>
              <a:buFont typeface="+mj-lt"/>
              <a:buAutoNum type="alphaLcPerio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3" name="Footer Placeholder 4"/>
          <p:cNvSpPr>
            <a:spLocks noGrp="1"/>
          </p:cNvSpPr>
          <p:nvPr>
            <p:ph type="ftr" sz="quarter" idx="3"/>
          </p:nvPr>
        </p:nvSpPr>
        <p:spPr>
          <a:xfrm>
            <a:off x="1371600" y="6126480"/>
            <a:ext cx="7772400" cy="365125"/>
          </a:xfrm>
          <a:prstGeom prst="rect">
            <a:avLst/>
          </a:prstGeom>
        </p:spPr>
        <p:txBody>
          <a:bodyPr vert="horz" lIns="91440" tIns="45720" rIns="91440" bIns="45720" rtlCol="0" anchor="ctr"/>
          <a:lstStyle>
            <a:lvl1pPr algn="l">
              <a:defRPr sz="1200" cap="none" baseline="0">
                <a:solidFill>
                  <a:schemeClr val="accent1">
                    <a:lumMod val="60000"/>
                    <a:lumOff val="40000"/>
                  </a:schemeClr>
                </a:solidFill>
              </a:defRPr>
            </a:lvl1pPr>
          </a:lstStyle>
          <a:p>
            <a:r>
              <a:rPr lang="en-US"/>
              <a:t>Colorado River Discussions</a:t>
            </a:r>
            <a:endParaRPr lang="en-US" dirty="0"/>
          </a:p>
        </p:txBody>
      </p:sp>
    </p:spTree>
    <p:extLst>
      <p:ext uri="{BB962C8B-B14F-4D97-AF65-F5344CB8AC3E}">
        <p14:creationId xmlns:p14="http://schemas.microsoft.com/office/powerpoint/2010/main" val="2456948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137B19-3B99-4734-BD89-8ACEB793AFC5}" type="slidenum">
              <a:rPr lang="en-US" smtClean="0"/>
              <a:t>‹#›</a:t>
            </a:fld>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040" y="5853599"/>
            <a:ext cx="2057400" cy="731143"/>
          </a:xfrm>
          <a:prstGeom prst="rect">
            <a:avLst/>
          </a:prstGeom>
        </p:spPr>
      </p:pic>
    </p:spTree>
    <p:extLst>
      <p:ext uri="{BB962C8B-B14F-4D97-AF65-F5344CB8AC3E}">
        <p14:creationId xmlns:p14="http://schemas.microsoft.com/office/powerpoint/2010/main" val="44953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65760"/>
            <a:ext cx="6338252"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0080" y="2057400"/>
            <a:ext cx="3932237" cy="3291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44137B19-3B99-4734-BD89-8ACEB793AFC5}"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040" y="5853599"/>
            <a:ext cx="2057400" cy="731143"/>
          </a:xfrm>
          <a:prstGeom prst="rect">
            <a:avLst/>
          </a:prstGeom>
        </p:spPr>
      </p:pic>
    </p:spTree>
    <p:extLst>
      <p:ext uri="{BB962C8B-B14F-4D97-AF65-F5344CB8AC3E}">
        <p14:creationId xmlns:p14="http://schemas.microsoft.com/office/powerpoint/2010/main" val="3885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21" y="230737"/>
            <a:ext cx="8431851" cy="1645920"/>
          </a:xfrm>
        </p:spPr>
        <p:txBody>
          <a:bodyPr anchor="b">
            <a:normAutofit/>
          </a:bodyPr>
          <a:lstStyle>
            <a:lvl1pPr>
              <a:defRPr sz="4800"/>
            </a:lvl1pPr>
          </a:lstStyle>
          <a:p>
            <a:r>
              <a:rPr lang="en-US" dirty="0"/>
              <a:t>Divider Slide</a:t>
            </a:r>
          </a:p>
        </p:txBody>
      </p:sp>
      <p:sp>
        <p:nvSpPr>
          <p:cNvPr id="3" name="Text Placeholder 2"/>
          <p:cNvSpPr>
            <a:spLocks noGrp="1"/>
          </p:cNvSpPr>
          <p:nvPr>
            <p:ph type="body" idx="1"/>
          </p:nvPr>
        </p:nvSpPr>
        <p:spPr>
          <a:xfrm>
            <a:off x="364621" y="1901110"/>
            <a:ext cx="8431852" cy="9144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CA901D8B-668A-45A0-B98D-38D037199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3054" y="5646959"/>
            <a:ext cx="2654326" cy="936086"/>
          </a:xfrm>
          <a:prstGeom prst="rect">
            <a:avLst/>
          </a:prstGeom>
        </p:spPr>
      </p:pic>
      <p:sp>
        <p:nvSpPr>
          <p:cNvPr id="11" name="Date Placeholder 10">
            <a:extLst>
              <a:ext uri="{FF2B5EF4-FFF2-40B4-BE49-F238E27FC236}">
                <a16:creationId xmlns:a16="http://schemas.microsoft.com/office/drawing/2014/main" id="{0EE8F22B-3F18-4AD7-B31F-2FC6173CAA3A}"/>
              </a:ext>
            </a:extLst>
          </p:cNvPr>
          <p:cNvSpPr>
            <a:spLocks noGrp="1"/>
          </p:cNvSpPr>
          <p:nvPr>
            <p:ph type="dt" sz="half" idx="10"/>
          </p:nvPr>
        </p:nvSpPr>
        <p:spPr/>
        <p:txBody>
          <a:bodyPr/>
          <a:lstStyle/>
          <a:p>
            <a:endParaRPr lang="en-US" dirty="0"/>
          </a:p>
        </p:txBody>
      </p:sp>
      <p:sp>
        <p:nvSpPr>
          <p:cNvPr id="12" name="Slide Number Placeholder 11">
            <a:extLst>
              <a:ext uri="{FF2B5EF4-FFF2-40B4-BE49-F238E27FC236}">
                <a16:creationId xmlns:a16="http://schemas.microsoft.com/office/drawing/2014/main" id="{9A06418D-50A5-431B-8DB6-D29B2910E58C}"/>
              </a:ext>
            </a:extLst>
          </p:cNvPr>
          <p:cNvSpPr>
            <a:spLocks noGrp="1"/>
          </p:cNvSpPr>
          <p:nvPr>
            <p:ph type="sldNum" sz="quarter" idx="11"/>
          </p:nvPr>
        </p:nvSpPr>
        <p:spPr/>
        <p:txBody>
          <a:bodyPr/>
          <a:lstStyle/>
          <a:p>
            <a:fld id="{ADC7A703-D959-4117-AEC6-EB05960BA7B4}" type="slidenum">
              <a:rPr lang="en-US" smtClean="0"/>
              <a:pPr/>
              <a:t>‹#›</a:t>
            </a:fld>
            <a:endParaRPr lang="en-US" dirty="0"/>
          </a:p>
        </p:txBody>
      </p:sp>
    </p:spTree>
    <p:extLst>
      <p:ext uri="{BB962C8B-B14F-4D97-AF65-F5344CB8AC3E}">
        <p14:creationId xmlns:p14="http://schemas.microsoft.com/office/powerpoint/2010/main" val="45200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6771"/>
            <a:ext cx="10363200" cy="4985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323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Colorado River Discussions</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11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nchor="t"/>
          <a:lstStyle/>
          <a:p>
            <a:r>
              <a:rPr lang="en-US"/>
              <a:t>Click to edit Master title style</a:t>
            </a:r>
          </a:p>
        </p:txBody>
      </p:sp>
    </p:spTree>
    <p:extLst>
      <p:ext uri="{BB962C8B-B14F-4D97-AF65-F5344CB8AC3E}">
        <p14:creationId xmlns:p14="http://schemas.microsoft.com/office/powerpoint/2010/main" val="23364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nchor="t"/>
          <a:lstStyle/>
          <a:p>
            <a:r>
              <a:rPr lang="en-US"/>
              <a:t>Click to edit Master title style</a:t>
            </a:r>
          </a:p>
        </p:txBody>
      </p:sp>
    </p:spTree>
    <p:extLst>
      <p:ext uri="{BB962C8B-B14F-4D97-AF65-F5344CB8AC3E}">
        <p14:creationId xmlns:p14="http://schemas.microsoft.com/office/powerpoint/2010/main" val="325702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oover">
    <p:bg>
      <p:bgPr>
        <a:solidFill>
          <a:srgbClr val="020918"/>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818" t="-185" r="4925" b="185"/>
          <a:stretch/>
        </p:blipFill>
        <p:spPr>
          <a:xfrm>
            <a:off x="0" y="-12700"/>
            <a:ext cx="12280901" cy="6858000"/>
          </a:xfrm>
          <a:prstGeom prst="rect">
            <a:avLst/>
          </a:prstGeom>
        </p:spPr>
      </p:pic>
      <p:sp>
        <p:nvSpPr>
          <p:cNvPr id="6" name="Slide Number Placeholder 5"/>
          <p:cNvSpPr>
            <a:spLocks noGrp="1"/>
          </p:cNvSpPr>
          <p:nvPr>
            <p:ph type="sldNum" sz="quarter" idx="12"/>
          </p:nvPr>
        </p:nvSpPr>
        <p:spPr>
          <a:xfrm>
            <a:off x="93518" y="6400800"/>
            <a:ext cx="2743200" cy="365125"/>
          </a:xfrm>
        </p:spPr>
        <p:txBody>
          <a:bodyPr/>
          <a:lstStyle>
            <a:lvl1pPr algn="l">
              <a:defRPr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330EA680-D336-4FF7-8B7A-9848BB0A1C32}" type="slidenum">
              <a:rPr lang="en-US" smtClean="0"/>
              <a:t>‹#›</a:t>
            </a:fld>
            <a:endParaRPr lang="en-US"/>
          </a:p>
        </p:txBody>
      </p:sp>
      <p:sp>
        <p:nvSpPr>
          <p:cNvPr id="8" name="Title 1">
            <a:extLst>
              <a:ext uri="{FF2B5EF4-FFF2-40B4-BE49-F238E27FC236}">
                <a16:creationId xmlns:a16="http://schemas.microsoft.com/office/drawing/2014/main" id="{AA50674D-E10E-9547-8E97-9764DEE26545}"/>
              </a:ext>
            </a:extLst>
          </p:cNvPr>
          <p:cNvSpPr>
            <a:spLocks noGrp="1"/>
          </p:cNvSpPr>
          <p:nvPr>
            <p:ph type="ctrTitle" hasCustomPrompt="1"/>
          </p:nvPr>
        </p:nvSpPr>
        <p:spPr>
          <a:xfrm>
            <a:off x="638175" y="2452739"/>
            <a:ext cx="9144000" cy="2437110"/>
          </a:xfrm>
          <a:effectLst>
            <a:outerShdw blurRad="50800" dist="38100" dir="2700000" algn="tl" rotWithShape="0">
              <a:prstClr val="black">
                <a:alpha val="40000"/>
              </a:prstClr>
            </a:outerShdw>
          </a:effectLst>
        </p:spPr>
        <p:txBody>
          <a:bodyPr anchor="b"/>
          <a:lstStyle>
            <a:lvl1pPr algn="l">
              <a:defRPr sz="60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a:t>Title</a:t>
            </a:r>
            <a:br>
              <a:rPr lang="en-US"/>
            </a:br>
            <a:r>
              <a:rPr lang="en-US"/>
              <a:t>No more than two lines</a:t>
            </a:r>
          </a:p>
        </p:txBody>
      </p:sp>
      <p:sp>
        <p:nvSpPr>
          <p:cNvPr id="9" name="Subtitle 2">
            <a:extLst>
              <a:ext uri="{FF2B5EF4-FFF2-40B4-BE49-F238E27FC236}">
                <a16:creationId xmlns:a16="http://schemas.microsoft.com/office/drawing/2014/main" id="{CE5B67A1-0D79-9340-AD59-829740133CF6}"/>
              </a:ext>
            </a:extLst>
          </p:cNvPr>
          <p:cNvSpPr>
            <a:spLocks noGrp="1"/>
          </p:cNvSpPr>
          <p:nvPr>
            <p:ph type="subTitle" idx="1" hasCustomPrompt="1"/>
          </p:nvPr>
        </p:nvSpPr>
        <p:spPr>
          <a:xfrm>
            <a:off x="638175" y="4955462"/>
            <a:ext cx="9144000" cy="1140542"/>
          </a:xfrm>
          <a:effectLst>
            <a:outerShdw blurRad="50800" dist="38100" dir="2700000" algn="tl" rotWithShape="0">
              <a:prstClr val="black">
                <a:alpha val="40000"/>
              </a:prstClr>
            </a:outerShdw>
          </a:effectLst>
        </p:spPr>
        <p:txBody>
          <a:bodyPr/>
          <a:lstStyle>
            <a:lvl1pPr marL="0" indent="0" algn="l">
              <a:buNone/>
              <a:defRPr sz="32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br>
              <a:rPr lang="en-US"/>
            </a:br>
            <a:r>
              <a:rPr lang="en-US"/>
              <a:t>No more than two lines</a:t>
            </a:r>
          </a:p>
          <a:p>
            <a:endParaRPr lang="en-US"/>
          </a:p>
        </p:txBody>
      </p:sp>
      <p:pic>
        <p:nvPicPr>
          <p:cNvPr id="11" name="Picture 10" descr="Reclamation Logo with a shield of a dam with water coming over it.">
            <a:extLst>
              <a:ext uri="{FF2B5EF4-FFF2-40B4-BE49-F238E27FC236}">
                <a16:creationId xmlns:a16="http://schemas.microsoft.com/office/drawing/2014/main" id="{EA3A73DA-679F-074A-96C1-E615A9DB6204}"/>
              </a:ext>
            </a:extLst>
          </p:cNvPr>
          <p:cNvPicPr>
            <a:picLocks noChangeAspect="1"/>
          </p:cNvPicPr>
          <p:nvPr userDrawn="1"/>
        </p:nvPicPr>
        <p:blipFill>
          <a:blip r:embed="rId3"/>
          <a:stretch>
            <a:fillRect/>
          </a:stretch>
        </p:blipFill>
        <p:spPr>
          <a:xfrm>
            <a:off x="314960" y="189017"/>
            <a:ext cx="3657600" cy="1160585"/>
          </a:xfrm>
          <a:prstGeom prst="rect">
            <a:avLst/>
          </a:prstGeom>
        </p:spPr>
      </p:pic>
    </p:spTree>
    <p:extLst>
      <p:ext uri="{BB962C8B-B14F-4D97-AF65-F5344CB8AC3E}">
        <p14:creationId xmlns:p14="http://schemas.microsoft.com/office/powerpoint/2010/main" val="414930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Colorado River Discussions</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1D4BB8E-95F9-9945-83B0-33E400AB81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227" y="5172257"/>
            <a:ext cx="3335250" cy="1061332"/>
          </a:xfrm>
          <a:prstGeom prst="rect">
            <a:avLst/>
          </a:prstGeom>
        </p:spPr>
      </p:pic>
    </p:spTree>
    <p:extLst>
      <p:ext uri="{BB962C8B-B14F-4D97-AF65-F5344CB8AC3E}">
        <p14:creationId xmlns:p14="http://schemas.microsoft.com/office/powerpoint/2010/main" val="243930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74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903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38199" y="1419226"/>
            <a:ext cx="10515600" cy="2560320"/>
          </a:xfrm>
        </p:spPr>
        <p:txBody>
          <a:bodyPr anchor="b">
            <a:normAutofit/>
          </a:bodyPr>
          <a:lstStyle>
            <a:lvl1pPr>
              <a:defRPr sz="4400">
                <a:solidFill>
                  <a:schemeClr val="accent2"/>
                </a:solidFill>
              </a:defRPr>
            </a:lvl1pPr>
          </a:lstStyle>
          <a:p>
            <a:endParaRPr lang="en-US" dirty="0"/>
          </a:p>
        </p:txBody>
      </p:sp>
      <p:sp>
        <p:nvSpPr>
          <p:cNvPr id="8" name="Text Placeholder 2"/>
          <p:cNvSpPr>
            <a:spLocks noGrp="1"/>
          </p:cNvSpPr>
          <p:nvPr>
            <p:ph type="body" idx="1"/>
          </p:nvPr>
        </p:nvSpPr>
        <p:spPr>
          <a:xfrm>
            <a:off x="841248" y="4114800"/>
            <a:ext cx="10515600" cy="1374776"/>
          </a:xfrm>
        </p:spPr>
        <p:txBody>
          <a:bodyPr>
            <a:normAutofit/>
          </a:bodyPr>
          <a:lstStyle>
            <a:lvl1pPr marL="0" indent="0">
              <a:buNone/>
              <a:defRPr sz="1800" b="0" cap="all" baseline="0">
                <a:solidFill>
                  <a:schemeClr val="accent3"/>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13"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4"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1755055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1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89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17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Colorado River Discussions</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9"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098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41249" y="1828800"/>
            <a:ext cx="6400800" cy="2103120"/>
          </a:xfrm>
        </p:spPr>
        <p:txBody>
          <a:bodyPr anchor="b">
            <a:normAutofit/>
          </a:bodyPr>
          <a:lstStyle>
            <a:lvl1pPr algn="l">
              <a:defRPr sz="4000">
                <a:solidFill>
                  <a:schemeClr val="bg1"/>
                </a:solidFill>
              </a:defRPr>
            </a:lvl1pPr>
          </a:lstStyle>
          <a:p>
            <a:r>
              <a:rPr lang="en-US" dirty="0"/>
              <a:t>Click to edit master title style</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6722" t="29012" r="16722" b="29012"/>
          <a:stretch/>
        </p:blipFill>
        <p:spPr>
          <a:xfrm>
            <a:off x="841248" y="457200"/>
            <a:ext cx="2103120" cy="715061"/>
          </a:xfrm>
          <a:prstGeom prst="rect">
            <a:avLst/>
          </a:prstGeom>
        </p:spPr>
      </p:pic>
      <p:sp>
        <p:nvSpPr>
          <p:cNvPr id="13" name="TextBox 12"/>
          <p:cNvSpPr txBox="1"/>
          <p:nvPr userDrawn="1"/>
        </p:nvSpPr>
        <p:spPr>
          <a:xfrm>
            <a:off x="8629100" y="5923654"/>
            <a:ext cx="2722027" cy="276999"/>
          </a:xfrm>
          <a:prstGeom prst="rect">
            <a:avLst/>
          </a:prstGeom>
          <a:noFill/>
        </p:spPr>
        <p:txBody>
          <a:bodyPr wrap="none" rtlCol="0">
            <a:spAutoFit/>
          </a:bodyPr>
          <a:lstStyle/>
          <a:p>
            <a:r>
              <a:rPr lang="en-US" sz="1200" dirty="0">
                <a:solidFill>
                  <a:schemeClr val="bg1"/>
                </a:solidFill>
                <a:latin typeface="+mj-lt"/>
              </a:rPr>
              <a:t>YOUR WATER. YOUR FUTURE.</a:t>
            </a:r>
          </a:p>
        </p:txBody>
      </p:sp>
      <p:sp>
        <p:nvSpPr>
          <p:cNvPr id="17" name="Subtitle 2"/>
          <p:cNvSpPr>
            <a:spLocks noGrp="1"/>
          </p:cNvSpPr>
          <p:nvPr>
            <p:ph type="subTitle" idx="1" hasCustomPrompt="1"/>
          </p:nvPr>
        </p:nvSpPr>
        <p:spPr>
          <a:xfrm>
            <a:off x="822960" y="4114800"/>
            <a:ext cx="6400800" cy="2103120"/>
          </a:xfrm>
        </p:spPr>
        <p:txBody>
          <a:bodyPr anchor="b">
            <a:normAutofit/>
          </a:bodyPr>
          <a:lstStyle>
            <a:lvl1pPr marL="0" indent="0" algn="l">
              <a:lnSpc>
                <a:spcPct val="100000"/>
              </a:lnSpc>
              <a:spcBef>
                <a:spcPts val="600"/>
              </a:spcBef>
              <a:spcAft>
                <a:spcPts val="600"/>
              </a:spcAft>
              <a:buNone/>
              <a:defRPr sz="24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author’s title, meeting location and date</a:t>
            </a:r>
          </a:p>
        </p:txBody>
      </p:sp>
    </p:spTree>
    <p:extLst>
      <p:ext uri="{BB962C8B-B14F-4D97-AF65-F5344CB8AC3E}">
        <p14:creationId xmlns:p14="http://schemas.microsoft.com/office/powerpoint/2010/main" val="2326065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8" name="Content Placeholder 2"/>
          <p:cNvSpPr>
            <a:spLocks noGrp="1"/>
          </p:cNvSpPr>
          <p:nvPr>
            <p:ph idx="1"/>
          </p:nvPr>
        </p:nvSpPr>
        <p:spPr>
          <a:xfrm>
            <a:off x="822960" y="1645920"/>
            <a:ext cx="10515600" cy="4114800"/>
          </a:xfrm>
        </p:spPr>
        <p:txBody>
          <a:bodyPr/>
          <a:lstStyle>
            <a:lvl4pPr marL="1714500" indent="-342900">
              <a:buClr>
                <a:schemeClr val="accent2"/>
              </a:buClr>
              <a:buFont typeface="+mj-lt"/>
              <a:buAutoNum type="arabicPeriod"/>
              <a:defRPr/>
            </a:lvl4pPr>
            <a:lvl5pPr marL="2171700" indent="-342900">
              <a:buClr>
                <a:schemeClr val="accent2"/>
              </a:buClr>
              <a:buSzPct val="100000"/>
              <a:buFont typeface="+mj-lt"/>
              <a:buAutoNum type="alphaLcPerio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3" name="Footer Placeholder 4"/>
          <p:cNvSpPr>
            <a:spLocks noGrp="1"/>
          </p:cNvSpPr>
          <p:nvPr>
            <p:ph type="ftr" sz="quarter" idx="3"/>
          </p:nvPr>
        </p:nvSpPr>
        <p:spPr>
          <a:xfrm>
            <a:off x="1371600" y="6126480"/>
            <a:ext cx="7772400" cy="365125"/>
          </a:xfrm>
          <a:prstGeom prst="rect">
            <a:avLst/>
          </a:prstGeom>
        </p:spPr>
        <p:txBody>
          <a:bodyPr vert="horz" lIns="91440" tIns="45720" rIns="91440" bIns="45720" rtlCol="0" anchor="ctr"/>
          <a:lstStyle>
            <a:lvl1pPr algn="l">
              <a:defRPr sz="1200" cap="none" baseline="0">
                <a:solidFill>
                  <a:schemeClr val="accent1">
                    <a:lumMod val="60000"/>
                    <a:lumOff val="40000"/>
                  </a:schemeClr>
                </a:solidFill>
              </a:defRPr>
            </a:lvl1pPr>
          </a:lstStyle>
          <a:p>
            <a:r>
              <a:rPr lang="en-US" dirty="0"/>
              <a:t>Colorado River Discussions</a:t>
            </a:r>
          </a:p>
        </p:txBody>
      </p:sp>
    </p:spTree>
    <p:extLst>
      <p:ext uri="{BB962C8B-B14F-4D97-AF65-F5344CB8AC3E}">
        <p14:creationId xmlns:p14="http://schemas.microsoft.com/office/powerpoint/2010/main" val="277855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38199" y="1419226"/>
            <a:ext cx="10515600" cy="2560320"/>
          </a:xfrm>
        </p:spPr>
        <p:txBody>
          <a:bodyPr anchor="b">
            <a:normAutofit/>
          </a:bodyPr>
          <a:lstStyle>
            <a:lvl1pPr>
              <a:defRPr sz="4400">
                <a:solidFill>
                  <a:schemeClr val="accent2"/>
                </a:solidFill>
              </a:defRPr>
            </a:lvl1pPr>
          </a:lstStyle>
          <a:p>
            <a:endParaRPr lang="en-US" dirty="0"/>
          </a:p>
        </p:txBody>
      </p:sp>
      <p:sp>
        <p:nvSpPr>
          <p:cNvPr id="8" name="Text Placeholder 2"/>
          <p:cNvSpPr>
            <a:spLocks noGrp="1"/>
          </p:cNvSpPr>
          <p:nvPr>
            <p:ph type="body" idx="1"/>
          </p:nvPr>
        </p:nvSpPr>
        <p:spPr>
          <a:xfrm>
            <a:off x="841248" y="4114800"/>
            <a:ext cx="10515600" cy="1374776"/>
          </a:xfrm>
        </p:spPr>
        <p:txBody>
          <a:bodyPr>
            <a:normAutofit/>
          </a:bodyPr>
          <a:lstStyle>
            <a:lvl1pPr marL="0" indent="0">
              <a:buNone/>
              <a:defRPr sz="1800" b="0" cap="all" baseline="0">
                <a:solidFill>
                  <a:schemeClr val="accent3"/>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13"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4"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1070442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9" name="Content Placeholder 2"/>
          <p:cNvSpPr>
            <a:spLocks noGrp="1"/>
          </p:cNvSpPr>
          <p:nvPr>
            <p:ph sz="half" idx="1"/>
          </p:nvPr>
        </p:nvSpPr>
        <p:spPr>
          <a:xfrm>
            <a:off x="822960" y="1645920"/>
            <a:ext cx="512064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217920" y="1645920"/>
            <a:ext cx="512064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8"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433007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11" name="Text Placeholder 2"/>
          <p:cNvSpPr>
            <a:spLocks noGrp="1"/>
          </p:cNvSpPr>
          <p:nvPr>
            <p:ph type="body" idx="1"/>
          </p:nvPr>
        </p:nvSpPr>
        <p:spPr>
          <a:xfrm>
            <a:off x="822960" y="1645920"/>
            <a:ext cx="5120640" cy="731520"/>
          </a:xfrm>
        </p:spPr>
        <p:txBody>
          <a:bodyPr anchor="b"/>
          <a:lstStyle>
            <a:lvl1pPr marL="0" indent="0">
              <a:lnSpc>
                <a:spcPct val="90000"/>
              </a:lnSpc>
              <a:buNone/>
              <a:defRPr sz="24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p:cNvSpPr>
            <a:spLocks noGrp="1"/>
          </p:cNvSpPr>
          <p:nvPr>
            <p:ph sz="half" idx="2"/>
          </p:nvPr>
        </p:nvSpPr>
        <p:spPr>
          <a:xfrm>
            <a:off x="838200" y="2468880"/>
            <a:ext cx="5120640" cy="32918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217920" y="1645920"/>
            <a:ext cx="5120640" cy="731520"/>
          </a:xfrm>
        </p:spPr>
        <p:txBody>
          <a:bodyPr anchor="b"/>
          <a:lstStyle>
            <a:lvl1pPr marL="0" indent="0">
              <a:lnSpc>
                <a:spcPct val="90000"/>
              </a:lnSpc>
              <a:buNone/>
              <a:defRPr sz="24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p:cNvSpPr>
            <a:spLocks noGrp="1"/>
          </p:cNvSpPr>
          <p:nvPr>
            <p:ph sz="quarter" idx="4"/>
          </p:nvPr>
        </p:nvSpPr>
        <p:spPr>
          <a:xfrm>
            <a:off x="6217920" y="2468880"/>
            <a:ext cx="512064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20"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885453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11"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2"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05460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9" name="Content Placeholder 2"/>
          <p:cNvSpPr>
            <a:spLocks noGrp="1"/>
          </p:cNvSpPr>
          <p:nvPr>
            <p:ph sz="half" idx="1"/>
          </p:nvPr>
        </p:nvSpPr>
        <p:spPr>
          <a:xfrm>
            <a:off x="822960" y="1645920"/>
            <a:ext cx="512064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217920" y="1645920"/>
            <a:ext cx="512064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8"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642065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0"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866700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822960" y="274320"/>
            <a:ext cx="4114800" cy="1645920"/>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5120640" y="274320"/>
            <a:ext cx="6217920" cy="539496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822960" y="2011680"/>
            <a:ext cx="4114800" cy="3657600"/>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6" name="Footer Placeholder 4"/>
          <p:cNvSpPr>
            <a:spLocks noGrp="1"/>
          </p:cNvSpPr>
          <p:nvPr>
            <p:ph type="ftr" sz="quarter" idx="11"/>
          </p:nvPr>
        </p:nvSpPr>
        <p:spPr>
          <a:xfrm>
            <a:off x="1371600" y="6126480"/>
            <a:ext cx="7772400" cy="365125"/>
          </a:xfrm>
        </p:spPr>
        <p:txBody>
          <a:bodyPr/>
          <a:lstStyle>
            <a:lvl1pPr>
              <a:defRPr cap="none"/>
            </a:lvl1pPr>
          </a:lstStyle>
          <a:p>
            <a:r>
              <a:rPr lang="en-US" dirty="0"/>
              <a:t>Colorado River Discussions</a:t>
            </a:r>
          </a:p>
        </p:txBody>
      </p:sp>
    </p:spTree>
    <p:extLst>
      <p:ext uri="{BB962C8B-B14F-4D97-AF65-F5344CB8AC3E}">
        <p14:creationId xmlns:p14="http://schemas.microsoft.com/office/powerpoint/2010/main" val="1911488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4297680"/>
            <a:ext cx="10515600" cy="731520"/>
          </a:xfrm>
        </p:spPr>
        <p:txBody>
          <a:bodyPr anchor="b">
            <a:normAutofit/>
          </a:bodyPr>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22960" y="5120640"/>
            <a:ext cx="10515599" cy="548640"/>
          </a:xfrm>
        </p:spPr>
        <p:txBody>
          <a:bodyPr>
            <a:normAutofit/>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8"/>
          <p:cNvSpPr>
            <a:spLocks noGrp="1"/>
          </p:cNvSpPr>
          <p:nvPr>
            <p:ph type="pic" sz="quarter" idx="13"/>
          </p:nvPr>
        </p:nvSpPr>
        <p:spPr>
          <a:xfrm>
            <a:off x="822960" y="274320"/>
            <a:ext cx="10515600" cy="3931920"/>
          </a:xfrm>
        </p:spPr>
        <p:txBody>
          <a:bodyPr/>
          <a:lstStyle/>
          <a:p>
            <a:endParaRPr lang="en-US"/>
          </a:p>
        </p:txBody>
      </p:sp>
      <p:sp>
        <p:nvSpPr>
          <p:cNvPr id="10"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1"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551472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10515600" cy="36576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22960" y="4023360"/>
            <a:ext cx="10515599" cy="1371599"/>
          </a:xfrm>
        </p:spPr>
        <p:txBody>
          <a:bodyPr anchor="ctr">
            <a:normAutofit/>
          </a:bodyPr>
          <a:lstStyle>
            <a:lvl1pPr marL="0" indent="0">
              <a:buNone/>
              <a:defRPr sz="18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0"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18089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10515600" cy="3108960"/>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822960" y="3474720"/>
            <a:ext cx="10518648" cy="548968"/>
          </a:xfrm>
        </p:spPr>
        <p:txBody>
          <a:bodyPr anchor="t">
            <a:normAutofit/>
          </a:bodyPr>
          <a:lstStyle>
            <a:lvl1pPr marL="0" indent="0">
              <a:buNone/>
              <a:defRPr sz="1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Text Placeholder 3"/>
          <p:cNvSpPr>
            <a:spLocks noGrp="1"/>
          </p:cNvSpPr>
          <p:nvPr>
            <p:ph type="body" sz="half" idx="2"/>
          </p:nvPr>
        </p:nvSpPr>
        <p:spPr>
          <a:xfrm>
            <a:off x="822960" y="4389120"/>
            <a:ext cx="10518648" cy="1280160"/>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0" name="TextBox 59"/>
          <p:cNvSpPr txBox="1"/>
          <p:nvPr/>
        </p:nvSpPr>
        <p:spPr>
          <a:xfrm>
            <a:off x="822960" y="54864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15600" y="30175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3"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3858038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22960" y="1417320"/>
            <a:ext cx="10515600" cy="2560320"/>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22960" y="4114800"/>
            <a:ext cx="10515600" cy="1371600"/>
          </a:xfrm>
        </p:spPr>
        <p:txBody>
          <a:bodyPr anchor="t">
            <a:normAutofit/>
          </a:bodyPr>
          <a:lstStyle>
            <a:lvl1pPr marL="0" indent="0">
              <a:buNone/>
              <a:defRPr sz="18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0"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343440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22960" y="274320"/>
            <a:ext cx="10515600" cy="1280160"/>
          </a:xfrm>
        </p:spPr>
        <p:txBody>
          <a:bodyPr/>
          <a:lstStyle/>
          <a:p>
            <a:endParaRPr lang="en-US" dirty="0"/>
          </a:p>
        </p:txBody>
      </p:sp>
      <p:sp>
        <p:nvSpPr>
          <p:cNvPr id="7" name="Text Placeholder 2"/>
          <p:cNvSpPr>
            <a:spLocks noGrp="1"/>
          </p:cNvSpPr>
          <p:nvPr>
            <p:ph type="body" idx="1"/>
          </p:nvPr>
        </p:nvSpPr>
        <p:spPr>
          <a:xfrm>
            <a:off x="822960" y="1645920"/>
            <a:ext cx="3383280" cy="68580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Text Placeholder 3"/>
          <p:cNvSpPr>
            <a:spLocks noGrp="1"/>
          </p:cNvSpPr>
          <p:nvPr>
            <p:ph type="body" sz="half" idx="15"/>
          </p:nvPr>
        </p:nvSpPr>
        <p:spPr>
          <a:xfrm>
            <a:off x="822960" y="2377440"/>
            <a:ext cx="3383280" cy="338328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9" name="Text Placeholder 4"/>
          <p:cNvSpPr>
            <a:spLocks noGrp="1"/>
          </p:cNvSpPr>
          <p:nvPr>
            <p:ph type="body" sz="quarter" idx="3"/>
          </p:nvPr>
        </p:nvSpPr>
        <p:spPr>
          <a:xfrm>
            <a:off x="4389120" y="1645920"/>
            <a:ext cx="3383280" cy="68580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Text Placeholder 3"/>
          <p:cNvSpPr>
            <a:spLocks noGrp="1"/>
          </p:cNvSpPr>
          <p:nvPr>
            <p:ph type="body" sz="half" idx="16"/>
          </p:nvPr>
        </p:nvSpPr>
        <p:spPr>
          <a:xfrm>
            <a:off x="4389120" y="2377440"/>
            <a:ext cx="3383280" cy="338328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1" name="Text Placeholder 4"/>
          <p:cNvSpPr>
            <a:spLocks noGrp="1"/>
          </p:cNvSpPr>
          <p:nvPr>
            <p:ph type="body" sz="quarter" idx="13"/>
          </p:nvPr>
        </p:nvSpPr>
        <p:spPr>
          <a:xfrm>
            <a:off x="7955280" y="1645920"/>
            <a:ext cx="3383280" cy="68580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2" name="Text Placeholder 3"/>
          <p:cNvSpPr>
            <a:spLocks noGrp="1"/>
          </p:cNvSpPr>
          <p:nvPr>
            <p:ph type="body" sz="half" idx="17"/>
          </p:nvPr>
        </p:nvSpPr>
        <p:spPr>
          <a:xfrm>
            <a:off x="7955280" y="2377440"/>
            <a:ext cx="3383280" cy="338328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4"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6"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1685294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22960" y="274320"/>
            <a:ext cx="10515600" cy="1280160"/>
          </a:xfrm>
        </p:spPr>
        <p:txBody>
          <a:bodyPr/>
          <a:lstStyle/>
          <a:p>
            <a:endParaRPr lang="en-US" dirty="0"/>
          </a:p>
        </p:txBody>
      </p:sp>
      <p:sp>
        <p:nvSpPr>
          <p:cNvPr id="19" name="Text Placeholder 2"/>
          <p:cNvSpPr>
            <a:spLocks noGrp="1"/>
          </p:cNvSpPr>
          <p:nvPr>
            <p:ph type="body" idx="1"/>
          </p:nvPr>
        </p:nvSpPr>
        <p:spPr>
          <a:xfrm>
            <a:off x="822960" y="4389120"/>
            <a:ext cx="3383280" cy="54864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1" name="Text Placeholder 3"/>
          <p:cNvSpPr>
            <a:spLocks noGrp="1"/>
          </p:cNvSpPr>
          <p:nvPr>
            <p:ph type="body" sz="half" idx="18"/>
          </p:nvPr>
        </p:nvSpPr>
        <p:spPr>
          <a:xfrm>
            <a:off x="822960" y="5029200"/>
            <a:ext cx="3383280" cy="73152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2" name="Text Placeholder 4"/>
          <p:cNvSpPr>
            <a:spLocks noGrp="1"/>
          </p:cNvSpPr>
          <p:nvPr>
            <p:ph type="body" sz="quarter" idx="3"/>
          </p:nvPr>
        </p:nvSpPr>
        <p:spPr>
          <a:xfrm>
            <a:off x="4389120" y="4389120"/>
            <a:ext cx="3383280" cy="54864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4" name="Text Placeholder 3"/>
          <p:cNvSpPr>
            <a:spLocks noGrp="1"/>
          </p:cNvSpPr>
          <p:nvPr>
            <p:ph type="body" sz="half" idx="19"/>
          </p:nvPr>
        </p:nvSpPr>
        <p:spPr>
          <a:xfrm>
            <a:off x="4389120" y="5029200"/>
            <a:ext cx="3383280" cy="73152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5" name="Text Placeholder 4"/>
          <p:cNvSpPr>
            <a:spLocks noGrp="1"/>
          </p:cNvSpPr>
          <p:nvPr>
            <p:ph type="body" sz="quarter" idx="13"/>
          </p:nvPr>
        </p:nvSpPr>
        <p:spPr>
          <a:xfrm>
            <a:off x="7955280" y="4389120"/>
            <a:ext cx="3383280" cy="548640"/>
          </a:xfrm>
        </p:spPr>
        <p:txBody>
          <a:bodyPr anchor="b">
            <a:noAutofit/>
          </a:bodyPr>
          <a:lstStyle>
            <a:lvl1pPr marL="0" indent="0">
              <a:lnSpc>
                <a:spcPct val="90000"/>
              </a:lnSpc>
              <a:buNone/>
              <a:defRPr sz="20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7" name="Text Placeholder 3"/>
          <p:cNvSpPr>
            <a:spLocks noGrp="1"/>
          </p:cNvSpPr>
          <p:nvPr>
            <p:ph type="body" sz="half" idx="20"/>
          </p:nvPr>
        </p:nvSpPr>
        <p:spPr>
          <a:xfrm>
            <a:off x="7955280" y="5029200"/>
            <a:ext cx="3383280" cy="73152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Picture Placeholder 5"/>
          <p:cNvSpPr>
            <a:spLocks noGrp="1"/>
          </p:cNvSpPr>
          <p:nvPr>
            <p:ph type="pic" sz="quarter" idx="23"/>
          </p:nvPr>
        </p:nvSpPr>
        <p:spPr>
          <a:xfrm>
            <a:off x="822960" y="1645920"/>
            <a:ext cx="3382963" cy="2651760"/>
          </a:xfrm>
        </p:spPr>
        <p:txBody>
          <a:bodyPr/>
          <a:lstStyle/>
          <a:p>
            <a:endParaRPr lang="en-US"/>
          </a:p>
        </p:txBody>
      </p:sp>
      <p:sp>
        <p:nvSpPr>
          <p:cNvPr id="17" name="Picture Placeholder 5"/>
          <p:cNvSpPr>
            <a:spLocks noGrp="1"/>
          </p:cNvSpPr>
          <p:nvPr>
            <p:ph type="pic" sz="quarter" idx="24"/>
          </p:nvPr>
        </p:nvSpPr>
        <p:spPr>
          <a:xfrm>
            <a:off x="4389120" y="1645920"/>
            <a:ext cx="3382963" cy="2651760"/>
          </a:xfrm>
        </p:spPr>
        <p:txBody>
          <a:bodyPr/>
          <a:lstStyle/>
          <a:p>
            <a:endParaRPr lang="en-US"/>
          </a:p>
        </p:txBody>
      </p:sp>
      <p:sp>
        <p:nvSpPr>
          <p:cNvPr id="18" name="Picture Placeholder 5"/>
          <p:cNvSpPr>
            <a:spLocks noGrp="1"/>
          </p:cNvSpPr>
          <p:nvPr>
            <p:ph type="pic" sz="quarter" idx="25"/>
          </p:nvPr>
        </p:nvSpPr>
        <p:spPr>
          <a:xfrm>
            <a:off x="7955280" y="1645920"/>
            <a:ext cx="3382963" cy="2651760"/>
          </a:xfrm>
        </p:spPr>
        <p:txBody>
          <a:bodyPr/>
          <a:lstStyle/>
          <a:p>
            <a:endParaRPr lang="en-US"/>
          </a:p>
        </p:txBody>
      </p:sp>
      <p:sp>
        <p:nvSpPr>
          <p:cNvPr id="16"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20" name="Footer Placeholder 4"/>
          <p:cNvSpPr>
            <a:spLocks noGrp="1"/>
          </p:cNvSpPr>
          <p:nvPr>
            <p:ph type="ftr" sz="quarter" idx="11"/>
          </p:nvPr>
        </p:nvSpPr>
        <p:spPr>
          <a:xfrm>
            <a:off x="1371600" y="6126480"/>
            <a:ext cx="7772400" cy="365125"/>
          </a:xfr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89829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11" name="Text Placeholder 2"/>
          <p:cNvSpPr>
            <a:spLocks noGrp="1"/>
          </p:cNvSpPr>
          <p:nvPr>
            <p:ph type="body" idx="1"/>
          </p:nvPr>
        </p:nvSpPr>
        <p:spPr>
          <a:xfrm>
            <a:off x="822960" y="1645920"/>
            <a:ext cx="5120640" cy="731520"/>
          </a:xfrm>
        </p:spPr>
        <p:txBody>
          <a:bodyPr anchor="b"/>
          <a:lstStyle>
            <a:lvl1pPr marL="0" indent="0">
              <a:lnSpc>
                <a:spcPct val="90000"/>
              </a:lnSpc>
              <a:buNone/>
              <a:defRPr sz="24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p:cNvSpPr>
            <a:spLocks noGrp="1"/>
          </p:cNvSpPr>
          <p:nvPr>
            <p:ph sz="half" idx="2"/>
          </p:nvPr>
        </p:nvSpPr>
        <p:spPr>
          <a:xfrm>
            <a:off x="838200" y="2468880"/>
            <a:ext cx="5120640" cy="32918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217920" y="1645920"/>
            <a:ext cx="5120640" cy="731520"/>
          </a:xfrm>
        </p:spPr>
        <p:txBody>
          <a:bodyPr anchor="b"/>
          <a:lstStyle>
            <a:lvl1pPr marL="0" indent="0">
              <a:lnSpc>
                <a:spcPct val="90000"/>
              </a:lnSpc>
              <a:buNone/>
              <a:defRPr sz="2400" b="0"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5"/>
          <p:cNvSpPr>
            <a:spLocks noGrp="1"/>
          </p:cNvSpPr>
          <p:nvPr>
            <p:ph sz="quarter" idx="4"/>
          </p:nvPr>
        </p:nvSpPr>
        <p:spPr>
          <a:xfrm>
            <a:off x="6217920" y="2468880"/>
            <a:ext cx="5120640"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20"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36818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22960" y="274320"/>
            <a:ext cx="10515600" cy="1280160"/>
          </a:xfrm>
        </p:spPr>
        <p:txBody>
          <a:bodyPr/>
          <a:lstStyle/>
          <a:p>
            <a:r>
              <a:rPr lang="en-US" dirty="0"/>
              <a:t>Click to edit Master title style</a:t>
            </a:r>
          </a:p>
        </p:txBody>
      </p:sp>
      <p:sp>
        <p:nvSpPr>
          <p:cNvPr id="11"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2"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191915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0"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20765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822960" y="274320"/>
            <a:ext cx="4114800" cy="1645920"/>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5120640" y="274320"/>
            <a:ext cx="6217920" cy="539496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822960" y="2011680"/>
            <a:ext cx="4114800" cy="3657600"/>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6"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206136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4297680"/>
            <a:ext cx="10515600" cy="731520"/>
          </a:xfrm>
        </p:spPr>
        <p:txBody>
          <a:bodyPr anchor="b">
            <a:normAutofit/>
          </a:bodyPr>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22960" y="5120640"/>
            <a:ext cx="10515599" cy="548640"/>
          </a:xfrm>
        </p:spPr>
        <p:txBody>
          <a:bodyPr>
            <a:normAutofit/>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8"/>
          <p:cNvSpPr>
            <a:spLocks noGrp="1"/>
          </p:cNvSpPr>
          <p:nvPr>
            <p:ph type="pic" sz="quarter" idx="13"/>
          </p:nvPr>
        </p:nvSpPr>
        <p:spPr>
          <a:xfrm>
            <a:off x="822960" y="274320"/>
            <a:ext cx="10515600" cy="3931920"/>
          </a:xfrm>
        </p:spPr>
        <p:txBody>
          <a:bodyPr/>
          <a:lstStyle/>
          <a:p>
            <a:endParaRPr lang="en-US"/>
          </a:p>
        </p:txBody>
      </p:sp>
      <p:sp>
        <p:nvSpPr>
          <p:cNvPr id="10" name="Slide Number Placeholder 5"/>
          <p:cNvSpPr>
            <a:spLocks noGrp="1"/>
          </p:cNvSpPr>
          <p:nvPr>
            <p:ph type="sldNum" sz="quarter" idx="12"/>
          </p:nvPr>
        </p:nvSpPr>
        <p:spPr>
          <a:xfrm>
            <a:off x="822960" y="6126480"/>
            <a:ext cx="457200" cy="365125"/>
          </a:xfrm>
        </p:spPr>
        <p:txBody>
          <a:bodyPr/>
          <a:lstStyle/>
          <a:p>
            <a:fld id="{6D22F896-40B5-4ADD-8801-0D06FADFA095}" type="slidenum">
              <a:rPr lang="en-US" smtClean="0"/>
              <a:t>‹#›</a:t>
            </a:fld>
            <a:endParaRPr lang="en-US" dirty="0"/>
          </a:p>
        </p:txBody>
      </p:sp>
      <p:sp>
        <p:nvSpPr>
          <p:cNvPr id="11" name="Footer Placeholder 4"/>
          <p:cNvSpPr>
            <a:spLocks noGrp="1"/>
          </p:cNvSpPr>
          <p:nvPr>
            <p:ph type="ftr" sz="quarter" idx="11"/>
          </p:nvPr>
        </p:nvSpPr>
        <p:spPr>
          <a:xfrm>
            <a:off x="1371600" y="6126480"/>
            <a:ext cx="7772400" cy="365125"/>
          </a:xfrm>
          <a:prstGeom prst="rect">
            <a:avLst/>
          </a:prstGeom>
        </p:spPr>
        <p:txBody>
          <a:bodyPr/>
          <a:lstStyle>
            <a:lvl1pPr>
              <a:defRPr cap="none"/>
            </a:lvl1pPr>
          </a:lstStyle>
          <a:p>
            <a:r>
              <a:rPr lang="en-US"/>
              <a:t>Colorado River Discussions</a:t>
            </a:r>
            <a:endParaRPr lang="en-US" dirty="0"/>
          </a:p>
        </p:txBody>
      </p:sp>
    </p:spTree>
    <p:extLst>
      <p:ext uri="{BB962C8B-B14F-4D97-AF65-F5344CB8AC3E}">
        <p14:creationId xmlns:p14="http://schemas.microsoft.com/office/powerpoint/2010/main" val="96998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22960" y="274320"/>
            <a:ext cx="10515600" cy="1280160"/>
          </a:xfrm>
          <a:prstGeom prst="rect">
            <a:avLst/>
          </a:prstGeom>
        </p:spPr>
        <p:txBody>
          <a:bodyPr vert="horz" lIns="91440" tIns="45720" rIns="91440" bIns="45720" rtlCol="0" anchor="ctr">
            <a:normAutofit/>
          </a:bodyPr>
          <a:lstStyle/>
          <a:p>
            <a:endParaRPr lang="en-US" dirty="0"/>
          </a:p>
        </p:txBody>
      </p:sp>
      <p:sp>
        <p:nvSpPr>
          <p:cNvPr id="8" name="Text Placeholder 2"/>
          <p:cNvSpPr>
            <a:spLocks noGrp="1"/>
          </p:cNvSpPr>
          <p:nvPr>
            <p:ph type="body" idx="1"/>
          </p:nvPr>
        </p:nvSpPr>
        <p:spPr>
          <a:xfrm>
            <a:off x="822960" y="1645920"/>
            <a:ext cx="10515600" cy="4206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22960" y="6126480"/>
            <a:ext cx="457200" cy="365125"/>
          </a:xfrm>
          <a:prstGeom prst="rect">
            <a:avLst/>
          </a:prstGeom>
        </p:spPr>
        <p:txBody>
          <a:bodyPr vert="horz" lIns="91440" tIns="45720" rIns="91440" bIns="45720" rtlCol="0" anchor="ctr"/>
          <a:lstStyle>
            <a:lvl1pPr algn="l">
              <a:defRPr sz="1200" b="1">
                <a:solidFill>
                  <a:schemeClr val="accent1">
                    <a:lumMod val="60000"/>
                    <a:lumOff val="40000"/>
                  </a:schemeClr>
                </a:solidFill>
              </a:defRPr>
            </a:lvl1pPr>
          </a:lstStyle>
          <a:p>
            <a:fld id="{6D22F896-40B5-4ADD-8801-0D06FADFA095}" type="slidenum">
              <a:rPr lang="en-US" smtClean="0"/>
              <a:pPr/>
              <a:t>‹#›</a:t>
            </a:fld>
            <a:endParaRPr lang="en-US" dirty="0"/>
          </a:p>
        </p:txBody>
      </p:sp>
      <p:pic>
        <p:nvPicPr>
          <p:cNvPr id="12" name="Picture 11"/>
          <p:cNvPicPr>
            <a:picLocks noChangeAspect="1"/>
          </p:cNvPicPr>
          <p:nvPr userDrawn="1"/>
        </p:nvPicPr>
        <p:blipFill rotWithShape="1">
          <a:blip r:embed="rId16" cstate="print">
            <a:extLst>
              <a:ext uri="{28A0092B-C50C-407E-A947-70E740481C1C}">
                <a14:useLocalDpi xmlns:a14="http://schemas.microsoft.com/office/drawing/2010/main" val="0"/>
              </a:ext>
            </a:extLst>
          </a:blip>
          <a:srcRect l="16722" t="29012" r="16722" b="29012"/>
          <a:stretch/>
        </p:blipFill>
        <p:spPr>
          <a:xfrm>
            <a:off x="9692640" y="5852160"/>
            <a:ext cx="1615812" cy="549376"/>
          </a:xfrm>
          <a:prstGeom prst="rect">
            <a:avLst/>
          </a:prstGeom>
        </p:spPr>
      </p:pic>
      <p:cxnSp>
        <p:nvCxnSpPr>
          <p:cNvPr id="13" name="Straight Connector 12"/>
          <p:cNvCxnSpPr/>
          <p:nvPr userDrawn="1"/>
        </p:nvCxnSpPr>
        <p:spPr>
          <a:xfrm>
            <a:off x="1280160" y="6126480"/>
            <a:ext cx="0" cy="365125"/>
          </a:xfrm>
          <a:prstGeom prst="line">
            <a:avLst/>
          </a:prstGeom>
          <a:ln w="12700">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14" name="TextBox 13"/>
          <p:cNvSpPr txBox="1"/>
          <p:nvPr userDrawn="1"/>
        </p:nvSpPr>
        <p:spPr>
          <a:xfrm>
            <a:off x="9570661" y="6492240"/>
            <a:ext cx="1890261" cy="215444"/>
          </a:xfrm>
          <a:prstGeom prst="rect">
            <a:avLst/>
          </a:prstGeom>
          <a:noFill/>
        </p:spPr>
        <p:txBody>
          <a:bodyPr wrap="none" rtlCol="0">
            <a:spAutoFit/>
          </a:bodyPr>
          <a:lstStyle/>
          <a:p>
            <a:r>
              <a:rPr lang="en-US" sz="800" dirty="0">
                <a:solidFill>
                  <a:schemeClr val="accent2"/>
                </a:solidFill>
                <a:latin typeface="+mj-lt"/>
              </a:rPr>
              <a:t>YOUR WATER. YOUR FUTURE.</a:t>
            </a:r>
          </a:p>
        </p:txBody>
      </p:sp>
    </p:spTree>
    <p:extLst>
      <p:ext uri="{BB962C8B-B14F-4D97-AF65-F5344CB8AC3E}">
        <p14:creationId xmlns:p14="http://schemas.microsoft.com/office/powerpoint/2010/main" val="4007838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600"/>
        </a:spcAft>
        <a:buClr>
          <a:schemeClr val="bg1"/>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600"/>
        </a:spcBef>
        <a:spcAft>
          <a:spcPts val="600"/>
        </a:spcAft>
        <a:buSzPct val="90000"/>
        <a:buFont typeface="Courier New" panose="02070309020205020404" pitchFamily="49" charset="0"/>
        <a:buChar char="o"/>
        <a:defRPr sz="1800" kern="1200">
          <a:solidFill>
            <a:schemeClr val="tx1"/>
          </a:solidFill>
          <a:latin typeface="+mn-lt"/>
          <a:ea typeface="+mn-ea"/>
          <a:cs typeface="+mn-cs"/>
        </a:defRPr>
      </a:lvl3pPr>
      <a:lvl4pPr marL="1714500" indent="-342900" algn="l" defTabSz="914400" rtl="0" eaLnBrk="1" latinLnBrk="0" hangingPunct="1">
        <a:lnSpc>
          <a:spcPct val="120000"/>
        </a:lnSpc>
        <a:spcBef>
          <a:spcPts val="600"/>
        </a:spcBef>
        <a:spcAft>
          <a:spcPts val="600"/>
        </a:spcAft>
        <a:buClr>
          <a:schemeClr val="accent2"/>
        </a:buClr>
        <a:buSzPct val="90000"/>
        <a:buFont typeface="+mj-lt"/>
        <a:buAutoNum type="arabicPeriod"/>
        <a:defRPr sz="1600" kern="1200">
          <a:solidFill>
            <a:schemeClr val="tx1"/>
          </a:solidFill>
          <a:latin typeface="+mn-lt"/>
          <a:ea typeface="+mn-ea"/>
          <a:cs typeface="+mn-cs"/>
        </a:defRPr>
      </a:lvl4pPr>
      <a:lvl5pPr marL="2171700" indent="-342900" algn="l" defTabSz="914400" rtl="0" eaLnBrk="1" latinLnBrk="0" hangingPunct="1">
        <a:lnSpc>
          <a:spcPct val="120000"/>
        </a:lnSpc>
        <a:spcBef>
          <a:spcPts val="600"/>
        </a:spcBef>
        <a:spcAft>
          <a:spcPts val="600"/>
        </a:spcAft>
        <a:buClr>
          <a:schemeClr val="tx2"/>
        </a:buClr>
        <a:buSzPct val="100000"/>
        <a:buFont typeface="+mj-lt"/>
        <a:buAutoNum type="alphaLcPeriod"/>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65760"/>
            <a:ext cx="1088136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40080" y="1554480"/>
            <a:ext cx="1088136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8240" y="62179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0080" y="6217920"/>
            <a:ext cx="914400" cy="365125"/>
          </a:xfrm>
          <a:prstGeom prst="rect">
            <a:avLst/>
          </a:prstGeom>
        </p:spPr>
        <p:txBody>
          <a:bodyPr vert="horz" lIns="91440" tIns="45720" rIns="91440" bIns="45720" rtlCol="0" anchor="ctr"/>
          <a:lstStyle>
            <a:lvl1pPr algn="l">
              <a:defRPr sz="1200">
                <a:solidFill>
                  <a:schemeClr val="bg1"/>
                </a:solidFill>
              </a:defRPr>
            </a:lvl1pPr>
          </a:lstStyle>
          <a:p>
            <a:fld id="{ADC7A703-D959-4117-AEC6-EB05960BA7B4}" type="slidenum">
              <a:rPr lang="en-US" smtClean="0"/>
              <a:pPr/>
              <a:t>‹#›</a:t>
            </a:fld>
            <a:endParaRPr lang="en-US" dirty="0"/>
          </a:p>
        </p:txBody>
      </p:sp>
    </p:spTree>
    <p:extLst>
      <p:ext uri="{BB962C8B-B14F-4D97-AF65-F5344CB8AC3E}">
        <p14:creationId xmlns:p14="http://schemas.microsoft.com/office/powerpoint/2010/main" val="26606177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3" r:id="rId13"/>
    <p:sldLayoutId id="2147483704" r:id="rId14"/>
    <p:sldLayoutId id="2147483705" r:id="rId15"/>
    <p:sldLayoutId id="2147483706" r:id="rId16"/>
    <p:sldLayoutId id="2147483707" r:id="rId17"/>
    <p:sldLayoutId id="2147483708" r:id="rId18"/>
    <p:sldLayoutId id="214748370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22960" y="274320"/>
            <a:ext cx="10515600" cy="1280160"/>
          </a:xfrm>
          <a:prstGeom prst="rect">
            <a:avLst/>
          </a:prstGeom>
        </p:spPr>
        <p:txBody>
          <a:bodyPr vert="horz" lIns="91440" tIns="45720" rIns="91440" bIns="45720" rtlCol="0" anchor="ctr">
            <a:normAutofit/>
          </a:bodyPr>
          <a:lstStyle/>
          <a:p>
            <a:endParaRPr lang="en-US" dirty="0"/>
          </a:p>
        </p:txBody>
      </p:sp>
      <p:sp>
        <p:nvSpPr>
          <p:cNvPr id="8" name="Text Placeholder 2"/>
          <p:cNvSpPr>
            <a:spLocks noGrp="1"/>
          </p:cNvSpPr>
          <p:nvPr>
            <p:ph type="body" idx="1"/>
          </p:nvPr>
        </p:nvSpPr>
        <p:spPr>
          <a:xfrm>
            <a:off x="822960" y="1645920"/>
            <a:ext cx="10515600" cy="4206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1371600" y="6126480"/>
            <a:ext cx="7772400" cy="365125"/>
          </a:xfrm>
          <a:prstGeom prst="rect">
            <a:avLst/>
          </a:prstGeom>
        </p:spPr>
        <p:txBody>
          <a:bodyPr vert="horz" lIns="91440" tIns="45720" rIns="91440" bIns="45720" rtlCol="0" anchor="ctr"/>
          <a:lstStyle>
            <a:lvl1pPr algn="l">
              <a:defRPr sz="1200" cap="none" baseline="0">
                <a:solidFill>
                  <a:schemeClr val="accent1">
                    <a:lumMod val="60000"/>
                    <a:lumOff val="40000"/>
                  </a:schemeClr>
                </a:solidFill>
              </a:defRPr>
            </a:lvl1pPr>
          </a:lstStyle>
          <a:p>
            <a:r>
              <a:rPr lang="en-US"/>
              <a:t>Colorado River Discussions</a:t>
            </a:r>
            <a:endParaRPr lang="en-US" dirty="0"/>
          </a:p>
        </p:txBody>
      </p:sp>
      <p:sp>
        <p:nvSpPr>
          <p:cNvPr id="11" name="Slide Number Placeholder 5"/>
          <p:cNvSpPr>
            <a:spLocks noGrp="1"/>
          </p:cNvSpPr>
          <p:nvPr>
            <p:ph type="sldNum" sz="quarter" idx="4"/>
          </p:nvPr>
        </p:nvSpPr>
        <p:spPr>
          <a:xfrm>
            <a:off x="822960" y="6126480"/>
            <a:ext cx="457200" cy="365125"/>
          </a:xfrm>
          <a:prstGeom prst="rect">
            <a:avLst/>
          </a:prstGeom>
        </p:spPr>
        <p:txBody>
          <a:bodyPr vert="horz" lIns="91440" tIns="45720" rIns="91440" bIns="45720" rtlCol="0" anchor="ctr"/>
          <a:lstStyle>
            <a:lvl1pPr algn="l">
              <a:defRPr sz="1200" b="1">
                <a:solidFill>
                  <a:schemeClr val="accent1">
                    <a:lumMod val="60000"/>
                    <a:lumOff val="40000"/>
                  </a:schemeClr>
                </a:solidFill>
              </a:defRPr>
            </a:lvl1pPr>
          </a:lstStyle>
          <a:p>
            <a:fld id="{6D22F896-40B5-4ADD-8801-0D06FADFA095}" type="slidenum">
              <a:rPr lang="en-US" smtClean="0"/>
              <a:pPr/>
              <a:t>‹#›</a:t>
            </a:fld>
            <a:endParaRPr lang="en-US" dirty="0"/>
          </a:p>
        </p:txBody>
      </p:sp>
      <p:pic>
        <p:nvPicPr>
          <p:cNvPr id="12" name="Picture 11"/>
          <p:cNvPicPr>
            <a:picLocks noChangeAspect="1"/>
          </p:cNvPicPr>
          <p:nvPr userDrawn="1"/>
        </p:nvPicPr>
        <p:blipFill rotWithShape="1">
          <a:blip r:embed="rId16" cstate="print">
            <a:extLst>
              <a:ext uri="{28A0092B-C50C-407E-A947-70E740481C1C}">
                <a14:useLocalDpi xmlns:a14="http://schemas.microsoft.com/office/drawing/2010/main" val="0"/>
              </a:ext>
            </a:extLst>
          </a:blip>
          <a:srcRect l="16722" t="29012" r="16722" b="29012"/>
          <a:stretch/>
        </p:blipFill>
        <p:spPr>
          <a:xfrm>
            <a:off x="9692640" y="5852160"/>
            <a:ext cx="1615812" cy="549376"/>
          </a:xfrm>
          <a:prstGeom prst="rect">
            <a:avLst/>
          </a:prstGeom>
        </p:spPr>
      </p:pic>
      <p:cxnSp>
        <p:nvCxnSpPr>
          <p:cNvPr id="13" name="Straight Connector 12"/>
          <p:cNvCxnSpPr/>
          <p:nvPr userDrawn="1"/>
        </p:nvCxnSpPr>
        <p:spPr>
          <a:xfrm>
            <a:off x="1280160" y="6126480"/>
            <a:ext cx="0" cy="365125"/>
          </a:xfrm>
          <a:prstGeom prst="line">
            <a:avLst/>
          </a:prstGeom>
          <a:ln w="12700">
            <a:solidFill>
              <a:schemeClr val="accent1">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14" name="TextBox 13"/>
          <p:cNvSpPr txBox="1"/>
          <p:nvPr userDrawn="1"/>
        </p:nvSpPr>
        <p:spPr>
          <a:xfrm>
            <a:off x="9570661" y="6492240"/>
            <a:ext cx="1890261" cy="215444"/>
          </a:xfrm>
          <a:prstGeom prst="rect">
            <a:avLst/>
          </a:prstGeom>
          <a:noFill/>
        </p:spPr>
        <p:txBody>
          <a:bodyPr wrap="none" rtlCol="0">
            <a:spAutoFit/>
          </a:bodyPr>
          <a:lstStyle/>
          <a:p>
            <a:r>
              <a:rPr lang="en-US" sz="800" dirty="0">
                <a:solidFill>
                  <a:schemeClr val="accent2"/>
                </a:solidFill>
                <a:latin typeface="+mj-lt"/>
              </a:rPr>
              <a:t>YOUR WATER. YOUR FUTURE.</a:t>
            </a:r>
          </a:p>
        </p:txBody>
      </p:sp>
    </p:spTree>
    <p:extLst>
      <p:ext uri="{BB962C8B-B14F-4D97-AF65-F5344CB8AC3E}">
        <p14:creationId xmlns:p14="http://schemas.microsoft.com/office/powerpoint/2010/main" val="17434596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600"/>
        </a:spcAft>
        <a:buClr>
          <a:schemeClr val="bg1"/>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600"/>
        </a:spcBef>
        <a:spcAft>
          <a:spcPts val="600"/>
        </a:spcAft>
        <a:buSzPct val="90000"/>
        <a:buFont typeface="Courier New" panose="02070309020205020404" pitchFamily="49" charset="0"/>
        <a:buChar char="o"/>
        <a:defRPr sz="1800" kern="1200">
          <a:solidFill>
            <a:schemeClr val="tx1"/>
          </a:solidFill>
          <a:latin typeface="+mn-lt"/>
          <a:ea typeface="+mn-ea"/>
          <a:cs typeface="+mn-cs"/>
        </a:defRPr>
      </a:lvl3pPr>
      <a:lvl4pPr marL="1714500" indent="-342900" algn="l" defTabSz="914400" rtl="0" eaLnBrk="1" latinLnBrk="0" hangingPunct="1">
        <a:lnSpc>
          <a:spcPct val="120000"/>
        </a:lnSpc>
        <a:spcBef>
          <a:spcPts val="600"/>
        </a:spcBef>
        <a:spcAft>
          <a:spcPts val="600"/>
        </a:spcAft>
        <a:buClr>
          <a:schemeClr val="accent2"/>
        </a:buClr>
        <a:buSzPct val="90000"/>
        <a:buFont typeface="+mj-lt"/>
        <a:buAutoNum type="arabicPeriod"/>
        <a:defRPr sz="1600" kern="1200">
          <a:solidFill>
            <a:schemeClr val="tx1"/>
          </a:solidFill>
          <a:latin typeface="+mn-lt"/>
          <a:ea typeface="+mn-ea"/>
          <a:cs typeface="+mn-cs"/>
        </a:defRPr>
      </a:lvl4pPr>
      <a:lvl5pPr marL="2171700" indent="-342900" algn="l" defTabSz="914400" rtl="0" eaLnBrk="1" latinLnBrk="0" hangingPunct="1">
        <a:lnSpc>
          <a:spcPct val="120000"/>
        </a:lnSpc>
        <a:spcBef>
          <a:spcPts val="600"/>
        </a:spcBef>
        <a:spcAft>
          <a:spcPts val="600"/>
        </a:spcAft>
        <a:buClr>
          <a:schemeClr val="tx2"/>
        </a:buClr>
        <a:buSzPct val="100000"/>
        <a:buFont typeface="+mj-lt"/>
        <a:buAutoNum type="alphaLcPeriod"/>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125E6DA-512D-4797-A551-FA2654B8D64E}"/>
              </a:ext>
            </a:extLst>
          </p:cNvPr>
          <p:cNvSpPr>
            <a:spLocks noGrp="1"/>
          </p:cNvSpPr>
          <p:nvPr>
            <p:ph type="subTitle" idx="1"/>
          </p:nvPr>
        </p:nvSpPr>
        <p:spPr>
          <a:xfrm>
            <a:off x="822959" y="4114800"/>
            <a:ext cx="8451669" cy="2103120"/>
          </a:xfrm>
        </p:spPr>
        <p:txBody>
          <a:bodyPr>
            <a:normAutofit/>
          </a:bodyPr>
          <a:lstStyle/>
          <a:p>
            <a:r>
              <a:rPr lang="en-US" dirty="0"/>
              <a:t>Vineetha Kartha, Colorado River Programs Manager</a:t>
            </a:r>
          </a:p>
          <a:p>
            <a:r>
              <a:rPr lang="en-US" dirty="0"/>
              <a:t>Darrin Francom, Assistant General Manager, OPEM</a:t>
            </a:r>
          </a:p>
          <a:p>
            <a:r>
              <a:rPr lang="en-US" dirty="0"/>
              <a:t>June 13, 2023</a:t>
            </a:r>
          </a:p>
        </p:txBody>
      </p:sp>
      <p:sp>
        <p:nvSpPr>
          <p:cNvPr id="5" name="Title 4">
            <a:extLst>
              <a:ext uri="{FF2B5EF4-FFF2-40B4-BE49-F238E27FC236}">
                <a16:creationId xmlns:a16="http://schemas.microsoft.com/office/drawing/2014/main" id="{265DAFEB-D360-424A-B388-3426E6BF3E90}"/>
              </a:ext>
            </a:extLst>
          </p:cNvPr>
          <p:cNvSpPr>
            <a:spLocks noGrp="1"/>
          </p:cNvSpPr>
          <p:nvPr>
            <p:ph type="ctrTitle"/>
          </p:nvPr>
        </p:nvSpPr>
        <p:spPr>
          <a:xfrm>
            <a:off x="320635" y="2061395"/>
            <a:ext cx="11584322" cy="2103120"/>
          </a:xfrm>
        </p:spPr>
        <p:txBody>
          <a:bodyPr/>
          <a:lstStyle/>
          <a:p>
            <a:r>
              <a:rPr lang="en-US" dirty="0"/>
              <a:t>Lower Basin States Proposal,</a:t>
            </a:r>
            <a:br>
              <a:rPr lang="en-US" dirty="0"/>
            </a:br>
            <a:r>
              <a:rPr lang="en-US" dirty="0"/>
              <a:t>Supplemental Environmental Impact Statement (SEIS)</a:t>
            </a:r>
          </a:p>
        </p:txBody>
      </p:sp>
      <p:pic>
        <p:nvPicPr>
          <p:cNvPr id="1026" name="Picture 2" descr="Irrigation and Electrical Districts Association of Arizona, Inc. (IEDA)">
            <a:extLst>
              <a:ext uri="{FF2B5EF4-FFF2-40B4-BE49-F238E27FC236}">
                <a16:creationId xmlns:a16="http://schemas.microsoft.com/office/drawing/2014/main" id="{FBCB2E5C-5A11-EA22-5105-2D904BB74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014" y="216659"/>
            <a:ext cx="1440813" cy="108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1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82" y="103333"/>
            <a:ext cx="11612472" cy="584936"/>
          </a:xfrm>
        </p:spPr>
        <p:txBody>
          <a:bodyPr>
            <a:noAutofit/>
          </a:bodyPr>
          <a:lstStyle/>
          <a:p>
            <a:pPr lvl="0" defTabSz="609585">
              <a:lnSpc>
                <a:spcPct val="100000"/>
              </a:lnSpc>
              <a:defRPr/>
            </a:pPr>
            <a:r>
              <a:rPr lang="en-US" sz="3600" b="1" dirty="0">
                <a:solidFill>
                  <a:srgbClr val="004386"/>
                </a:solidFill>
              </a:rPr>
              <a:t>SEIS Timeline and Status </a:t>
            </a:r>
          </a:p>
        </p:txBody>
      </p:sp>
      <p:sp>
        <p:nvSpPr>
          <p:cNvPr id="3" name="Content Placeholder 3">
            <a:extLst>
              <a:ext uri="{FF2B5EF4-FFF2-40B4-BE49-F238E27FC236}">
                <a16:creationId xmlns:a16="http://schemas.microsoft.com/office/drawing/2014/main" id="{899B9A95-4397-57F5-277F-36CBD703AF9B}"/>
              </a:ext>
            </a:extLst>
          </p:cNvPr>
          <p:cNvSpPr>
            <a:spLocks noGrp="1"/>
          </p:cNvSpPr>
          <p:nvPr>
            <p:ph idx="1"/>
          </p:nvPr>
        </p:nvSpPr>
        <p:spPr>
          <a:xfrm>
            <a:off x="382882" y="900638"/>
            <a:ext cx="8587457" cy="5056723"/>
          </a:xfrm>
        </p:spPr>
        <p:txBody>
          <a:bodyPr>
            <a:normAutofit fontScale="92500" lnSpcReduction="20000"/>
          </a:bodyPr>
          <a:lstStyle/>
          <a:p>
            <a:pPr>
              <a:spcBef>
                <a:spcPts val="0"/>
              </a:spcBef>
              <a:spcAft>
                <a:spcPts val="0"/>
              </a:spcAft>
            </a:pPr>
            <a:r>
              <a:rPr lang="en-US" b="1" i="1" dirty="0"/>
              <a:t>April 14, 2023</a:t>
            </a:r>
          </a:p>
          <a:p>
            <a:pPr marL="342900" indent="-342900">
              <a:spcBef>
                <a:spcPts val="0"/>
              </a:spcBef>
              <a:spcAft>
                <a:spcPts val="0"/>
              </a:spcAft>
              <a:buClrTx/>
              <a:buFont typeface="Arial" panose="020B0604020202020204" pitchFamily="34" charset="0"/>
              <a:buChar char="•"/>
            </a:pPr>
            <a:r>
              <a:rPr lang="en-US" dirty="0"/>
              <a:t>SEIS Published,45-day Comment </a:t>
            </a:r>
            <a:r>
              <a:rPr lang="en-US"/>
              <a:t>Period </a:t>
            </a:r>
            <a:r>
              <a:rPr lang="en-US" sz="1900"/>
              <a:t>(</a:t>
            </a:r>
            <a:r>
              <a:rPr lang="en-US" sz="1900" dirty="0"/>
              <a:t>May 30, 2023 – Comments Due)</a:t>
            </a:r>
          </a:p>
          <a:p>
            <a:pPr>
              <a:spcBef>
                <a:spcPts val="0"/>
              </a:spcBef>
              <a:spcAft>
                <a:spcPts val="0"/>
              </a:spcAft>
            </a:pPr>
            <a:endParaRPr lang="en-US" b="1" i="0" dirty="0">
              <a:solidFill>
                <a:srgbClr val="333333"/>
              </a:solidFill>
              <a:effectLst/>
            </a:endParaRPr>
          </a:p>
          <a:p>
            <a:pPr>
              <a:spcBef>
                <a:spcPts val="0"/>
              </a:spcBef>
              <a:spcAft>
                <a:spcPts val="0"/>
              </a:spcAft>
            </a:pPr>
            <a:r>
              <a:rPr lang="en-US" b="1" i="1" dirty="0">
                <a:solidFill>
                  <a:srgbClr val="333333"/>
                </a:solidFill>
                <a:effectLst/>
              </a:rPr>
              <a:t>May 22, 2023</a:t>
            </a:r>
          </a:p>
          <a:p>
            <a:pPr marL="342900" indent="-342900">
              <a:spcBef>
                <a:spcPts val="0"/>
              </a:spcBef>
              <a:spcAft>
                <a:spcPts val="0"/>
              </a:spcAft>
              <a:buClrTx/>
              <a:buFont typeface="Arial" panose="020B0604020202020204" pitchFamily="34" charset="0"/>
              <a:buChar char="•"/>
            </a:pPr>
            <a:r>
              <a:rPr lang="en-US" dirty="0"/>
              <a:t>Lower Basin Submitted Consensus Proposal </a:t>
            </a:r>
          </a:p>
          <a:p>
            <a:pPr marL="342900" indent="-342900">
              <a:spcBef>
                <a:spcPts val="0"/>
              </a:spcBef>
              <a:spcAft>
                <a:spcPts val="0"/>
              </a:spcAft>
              <a:buClrTx/>
              <a:buFont typeface="Arial" panose="020B0604020202020204" pitchFamily="34" charset="0"/>
              <a:buChar char="•"/>
            </a:pPr>
            <a:r>
              <a:rPr lang="en-US" dirty="0"/>
              <a:t>DOI – Temporary Withdrawal of the Draft SEIS, Analyze Effects of </a:t>
            </a:r>
            <a:r>
              <a:rPr lang="en-US" b="1" dirty="0"/>
              <a:t>Lower Basin States </a:t>
            </a:r>
            <a:r>
              <a:rPr lang="en-US" dirty="0"/>
              <a:t>Proposal Under NEPA </a:t>
            </a:r>
            <a:r>
              <a:rPr lang="en-US" sz="1900" dirty="0"/>
              <a:t>(May 26 Federal Register Notice)</a:t>
            </a:r>
          </a:p>
          <a:p>
            <a:pPr marL="342900" indent="-342900">
              <a:spcBef>
                <a:spcPts val="0"/>
              </a:spcBef>
              <a:spcAft>
                <a:spcPts val="0"/>
              </a:spcAft>
              <a:buClrTx/>
              <a:buFont typeface="Arial" panose="020B0604020202020204" pitchFamily="34" charset="0"/>
              <a:buChar char="•"/>
            </a:pPr>
            <a:r>
              <a:rPr lang="en-US" dirty="0"/>
              <a:t>Original May 30</a:t>
            </a:r>
            <a:r>
              <a:rPr lang="en-US" baseline="30000" dirty="0"/>
              <a:t>th</a:t>
            </a:r>
            <a:r>
              <a:rPr lang="en-US" dirty="0"/>
              <a:t> Comment Deadline Rescinded</a:t>
            </a:r>
          </a:p>
          <a:p>
            <a:pPr>
              <a:spcBef>
                <a:spcPts val="0"/>
              </a:spcBef>
              <a:spcAft>
                <a:spcPts val="0"/>
              </a:spcAft>
            </a:pPr>
            <a:endParaRPr lang="en-US" b="0" i="0" dirty="0">
              <a:solidFill>
                <a:srgbClr val="333333"/>
              </a:solidFill>
              <a:effectLst/>
            </a:endParaRPr>
          </a:p>
          <a:p>
            <a:pPr>
              <a:spcBef>
                <a:spcPts val="0"/>
              </a:spcBef>
              <a:spcAft>
                <a:spcPts val="0"/>
              </a:spcAft>
            </a:pPr>
            <a:r>
              <a:rPr lang="en-US" b="1" i="0" dirty="0">
                <a:solidFill>
                  <a:srgbClr val="333333"/>
                </a:solidFill>
                <a:effectLst/>
              </a:rPr>
              <a:t>Reclamation Will Publish Updated </a:t>
            </a:r>
            <a:r>
              <a:rPr lang="en-US" b="1" dirty="0">
                <a:solidFill>
                  <a:srgbClr val="333333"/>
                </a:solidFill>
              </a:rPr>
              <a:t>D</a:t>
            </a:r>
            <a:r>
              <a:rPr lang="en-US" b="1" i="0" dirty="0">
                <a:solidFill>
                  <a:srgbClr val="333333"/>
                </a:solidFill>
                <a:effectLst/>
              </a:rPr>
              <a:t>raft SEIS With New Alternative Analyzed</a:t>
            </a:r>
          </a:p>
          <a:p>
            <a:pPr>
              <a:spcBef>
                <a:spcPts val="0"/>
              </a:spcBef>
              <a:spcAft>
                <a:spcPts val="0"/>
              </a:spcAft>
            </a:pPr>
            <a:endParaRPr lang="en-US" b="1" i="0" dirty="0">
              <a:solidFill>
                <a:srgbClr val="333333"/>
              </a:solidFill>
              <a:effectLst/>
            </a:endParaRPr>
          </a:p>
          <a:p>
            <a:pPr>
              <a:spcBef>
                <a:spcPts val="0"/>
              </a:spcBef>
              <a:spcAft>
                <a:spcPts val="0"/>
              </a:spcAft>
            </a:pPr>
            <a:r>
              <a:rPr lang="en-US" b="1" i="0" dirty="0">
                <a:solidFill>
                  <a:srgbClr val="333333"/>
                </a:solidFill>
                <a:effectLst/>
              </a:rPr>
              <a:t>SEIS Process To Be </a:t>
            </a:r>
            <a:r>
              <a:rPr lang="en-US" b="1" dirty="0">
                <a:solidFill>
                  <a:srgbClr val="333333"/>
                </a:solidFill>
              </a:rPr>
              <a:t>F</a:t>
            </a:r>
            <a:r>
              <a:rPr lang="en-US" b="1" i="0" dirty="0">
                <a:solidFill>
                  <a:srgbClr val="333333"/>
                </a:solidFill>
                <a:effectLst/>
              </a:rPr>
              <a:t>inalized </a:t>
            </a:r>
            <a:r>
              <a:rPr lang="en-US" b="1" dirty="0">
                <a:solidFill>
                  <a:srgbClr val="333333"/>
                </a:solidFill>
              </a:rPr>
              <a:t>L</a:t>
            </a:r>
            <a:r>
              <a:rPr lang="en-US" b="1" i="0" dirty="0">
                <a:solidFill>
                  <a:srgbClr val="333333"/>
                </a:solidFill>
                <a:effectLst/>
              </a:rPr>
              <a:t>ater </a:t>
            </a:r>
            <a:r>
              <a:rPr lang="en-US" b="1" dirty="0">
                <a:solidFill>
                  <a:srgbClr val="333333"/>
                </a:solidFill>
              </a:rPr>
              <a:t>T</a:t>
            </a:r>
            <a:r>
              <a:rPr lang="en-US" b="1" i="0" dirty="0">
                <a:solidFill>
                  <a:srgbClr val="333333"/>
                </a:solidFill>
                <a:effectLst/>
              </a:rPr>
              <a:t>his Year</a:t>
            </a:r>
            <a:endParaRPr lang="en-US" b="1" dirty="0"/>
          </a:p>
        </p:txBody>
      </p:sp>
      <p:sp>
        <p:nvSpPr>
          <p:cNvPr id="5" name="Slide Number Placeholder 4">
            <a:extLst>
              <a:ext uri="{FF2B5EF4-FFF2-40B4-BE49-F238E27FC236}">
                <a16:creationId xmlns:a16="http://schemas.microsoft.com/office/drawing/2014/main" id="{B9A8529C-FA7C-7FA8-88D0-6D44BA5AE0FC}"/>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6" name="Footer Placeholder 5">
            <a:extLst>
              <a:ext uri="{FF2B5EF4-FFF2-40B4-BE49-F238E27FC236}">
                <a16:creationId xmlns:a16="http://schemas.microsoft.com/office/drawing/2014/main" id="{C75917D4-17B1-4817-19C1-D64C898AFA31}"/>
              </a:ext>
            </a:extLst>
          </p:cNvPr>
          <p:cNvSpPr>
            <a:spLocks noGrp="1"/>
          </p:cNvSpPr>
          <p:nvPr>
            <p:ph type="ftr" sz="quarter" idx="11"/>
          </p:nvPr>
        </p:nvSpPr>
        <p:spPr/>
        <p:txBody>
          <a:bodyPr/>
          <a:lstStyle/>
          <a:p>
            <a:r>
              <a:rPr lang="en-US"/>
              <a:t>Colorado River Discussions</a:t>
            </a:r>
            <a:endParaRPr lang="en-US" dirty="0"/>
          </a:p>
        </p:txBody>
      </p:sp>
      <p:pic>
        <p:nvPicPr>
          <p:cNvPr id="7" name="Picture 6">
            <a:extLst>
              <a:ext uri="{FF2B5EF4-FFF2-40B4-BE49-F238E27FC236}">
                <a16:creationId xmlns:a16="http://schemas.microsoft.com/office/drawing/2014/main" id="{CF60DC26-F275-CDBE-2845-C22BD86C72FB}"/>
              </a:ext>
            </a:extLst>
          </p:cNvPr>
          <p:cNvPicPr>
            <a:picLocks noChangeAspect="1"/>
          </p:cNvPicPr>
          <p:nvPr/>
        </p:nvPicPr>
        <p:blipFill>
          <a:blip r:embed="rId3"/>
          <a:stretch>
            <a:fillRect/>
          </a:stretch>
        </p:blipFill>
        <p:spPr>
          <a:xfrm>
            <a:off x="9156575" y="1487657"/>
            <a:ext cx="2838779" cy="3882683"/>
          </a:xfrm>
          <a:prstGeom prst="rect">
            <a:avLst/>
          </a:prstGeom>
          <a:ln>
            <a:solidFill>
              <a:schemeClr val="tx1">
                <a:lumMod val="50000"/>
              </a:schemeClr>
            </a:solidFill>
          </a:ln>
        </p:spPr>
      </p:pic>
    </p:spTree>
    <p:extLst>
      <p:ext uri="{BB962C8B-B14F-4D97-AF65-F5344CB8AC3E}">
        <p14:creationId xmlns:p14="http://schemas.microsoft.com/office/powerpoint/2010/main" val="150197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E6D29E-90E1-87B8-D434-70AFB3AC3F37}"/>
              </a:ext>
            </a:extLst>
          </p:cNvPr>
          <p:cNvSpPr>
            <a:spLocks noGrp="1"/>
          </p:cNvSpPr>
          <p:nvPr>
            <p:ph type="title"/>
          </p:nvPr>
        </p:nvSpPr>
        <p:spPr>
          <a:xfrm>
            <a:off x="491383" y="-86309"/>
            <a:ext cx="7622103" cy="1280160"/>
          </a:xfrm>
        </p:spPr>
        <p:txBody>
          <a:bodyPr/>
          <a:lstStyle/>
          <a:p>
            <a:r>
              <a:rPr lang="en-US" b="1" dirty="0"/>
              <a:t>Seven Basin States Letter</a:t>
            </a:r>
          </a:p>
        </p:txBody>
      </p:sp>
      <p:sp>
        <p:nvSpPr>
          <p:cNvPr id="2" name="Content Placeholder 3">
            <a:extLst>
              <a:ext uri="{FF2B5EF4-FFF2-40B4-BE49-F238E27FC236}">
                <a16:creationId xmlns:a16="http://schemas.microsoft.com/office/drawing/2014/main" id="{202B2F8F-68A1-8DED-0496-1AEB6C8D5315}"/>
              </a:ext>
            </a:extLst>
          </p:cNvPr>
          <p:cNvSpPr txBox="1">
            <a:spLocks/>
          </p:cNvSpPr>
          <p:nvPr/>
        </p:nvSpPr>
        <p:spPr>
          <a:xfrm>
            <a:off x="491383" y="1193851"/>
            <a:ext cx="8015662" cy="5555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May 22</a:t>
            </a:r>
            <a:r>
              <a:rPr lang="en-US" baseline="30000" dirty="0"/>
              <a:t>nd</a:t>
            </a:r>
            <a:r>
              <a:rPr lang="en-US" dirty="0"/>
              <a:t>:  Support Proposal by the Lower Division States </a:t>
            </a:r>
          </a:p>
          <a:p>
            <a:endParaRPr lang="en-US" sz="800" dirty="0"/>
          </a:p>
          <a:p>
            <a:r>
              <a:rPr lang="en-US" dirty="0"/>
              <a:t>Even with </a:t>
            </a:r>
            <a:r>
              <a:rPr lang="en-US" b="1" i="1" dirty="0"/>
              <a:t>One Good Winter </a:t>
            </a:r>
            <a:r>
              <a:rPr lang="en-US" dirty="0"/>
              <a:t>– Systemic Colorado River Challenges Remain</a:t>
            </a:r>
          </a:p>
          <a:p>
            <a:endParaRPr lang="en-US" sz="800" dirty="0"/>
          </a:p>
          <a:p>
            <a:r>
              <a:rPr lang="en-US" dirty="0"/>
              <a:t>Encourages Reclamation Advance Development (</a:t>
            </a:r>
            <a:r>
              <a:rPr lang="en-US" sz="2000" dirty="0"/>
              <a:t>Post 2026 Guidelines)</a:t>
            </a:r>
            <a:endParaRPr lang="en-US" dirty="0"/>
          </a:p>
          <a:p>
            <a:endParaRPr lang="en-US" sz="800" dirty="0"/>
          </a:p>
          <a:p>
            <a:r>
              <a:rPr lang="en-US" dirty="0"/>
              <a:t>Requests Reclamation Publish Notice of Intent for EIS for Post-2026 Guidelines no later than June 30, 2023.</a:t>
            </a:r>
          </a:p>
        </p:txBody>
      </p:sp>
      <p:sp>
        <p:nvSpPr>
          <p:cNvPr id="3" name="Footer Placeholder 5">
            <a:extLst>
              <a:ext uri="{FF2B5EF4-FFF2-40B4-BE49-F238E27FC236}">
                <a16:creationId xmlns:a16="http://schemas.microsoft.com/office/drawing/2014/main" id="{4C6026FE-E3A2-6BC1-8603-B60E05C4B5E3}"/>
              </a:ext>
            </a:extLst>
          </p:cNvPr>
          <p:cNvSpPr txBox="1">
            <a:spLocks/>
          </p:cNvSpPr>
          <p:nvPr/>
        </p:nvSpPr>
        <p:spPr>
          <a:xfrm>
            <a:off x="1371600" y="6127463"/>
            <a:ext cx="777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rgbClr val="3F3E40">
                    <a:lumMod val="60000"/>
                    <a:lumOff val="40000"/>
                  </a:srgbClr>
                </a:solidFill>
                <a:latin typeface="Arial" panose="020B0604020202020204"/>
              </a:rPr>
              <a:t>Colorado River Discussions</a:t>
            </a:r>
          </a:p>
        </p:txBody>
      </p:sp>
      <p:sp>
        <p:nvSpPr>
          <p:cNvPr id="5" name="Slide Number Placeholder 4">
            <a:extLst>
              <a:ext uri="{FF2B5EF4-FFF2-40B4-BE49-F238E27FC236}">
                <a16:creationId xmlns:a16="http://schemas.microsoft.com/office/drawing/2014/main" id="{01A96763-FF15-4B54-E0A2-66D6F141DDF3}"/>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6" name="Picture 5">
            <a:extLst>
              <a:ext uri="{FF2B5EF4-FFF2-40B4-BE49-F238E27FC236}">
                <a16:creationId xmlns:a16="http://schemas.microsoft.com/office/drawing/2014/main" id="{7E94A41B-6E27-C449-AD5B-F9B5E59158C8}"/>
              </a:ext>
            </a:extLst>
          </p:cNvPr>
          <p:cNvPicPr>
            <a:picLocks noChangeAspect="1"/>
          </p:cNvPicPr>
          <p:nvPr/>
        </p:nvPicPr>
        <p:blipFill>
          <a:blip r:embed="rId3"/>
          <a:stretch>
            <a:fillRect/>
          </a:stretch>
        </p:blipFill>
        <p:spPr>
          <a:xfrm>
            <a:off x="8507045" y="108924"/>
            <a:ext cx="3515129" cy="5555225"/>
          </a:xfrm>
          <a:prstGeom prst="rect">
            <a:avLst/>
          </a:prstGeom>
          <a:ln>
            <a:solidFill>
              <a:schemeClr val="tx1">
                <a:lumMod val="50000"/>
              </a:schemeClr>
            </a:solidFill>
          </a:ln>
        </p:spPr>
      </p:pic>
    </p:spTree>
    <p:extLst>
      <p:ext uri="{BB962C8B-B14F-4D97-AF65-F5344CB8AC3E}">
        <p14:creationId xmlns:p14="http://schemas.microsoft.com/office/powerpoint/2010/main" val="137238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A53C-A34C-E0D6-9808-8D1557BBB7C4}"/>
              </a:ext>
            </a:extLst>
          </p:cNvPr>
          <p:cNvSpPr>
            <a:spLocks noGrp="1"/>
          </p:cNvSpPr>
          <p:nvPr>
            <p:ph type="title"/>
          </p:nvPr>
        </p:nvSpPr>
        <p:spPr>
          <a:xfrm>
            <a:off x="424531" y="145142"/>
            <a:ext cx="10515600" cy="1135017"/>
          </a:xfrm>
        </p:spPr>
        <p:txBody>
          <a:bodyPr/>
          <a:lstStyle/>
          <a:p>
            <a:r>
              <a:rPr lang="en-US" dirty="0"/>
              <a:t>Lower Basin States Proposal Overview </a:t>
            </a:r>
          </a:p>
        </p:txBody>
      </p:sp>
      <p:sp>
        <p:nvSpPr>
          <p:cNvPr id="6" name="Rectangle 3">
            <a:extLst>
              <a:ext uri="{FF2B5EF4-FFF2-40B4-BE49-F238E27FC236}">
                <a16:creationId xmlns:a16="http://schemas.microsoft.com/office/drawing/2014/main" id="{7F3D6793-6B7E-AF18-B4C0-4CFDFA590B5E}"/>
              </a:ext>
            </a:extLst>
          </p:cNvPr>
          <p:cNvSpPr>
            <a:spLocks noGrp="1" noChangeArrowheads="1"/>
          </p:cNvSpPr>
          <p:nvPr>
            <p:ph idx="1"/>
          </p:nvPr>
        </p:nvSpPr>
        <p:spPr>
          <a:xfrm>
            <a:off x="424531" y="1280160"/>
            <a:ext cx="8623340" cy="4846320"/>
          </a:xfrm>
        </p:spPr>
        <p:txBody>
          <a:bodyPr rtlCol="0">
            <a:normAutofit/>
          </a:bodyPr>
          <a:lstStyle/>
          <a:p>
            <a:pPr marL="342900" indent="-342900" defTabSz="914363" eaLnBrk="1" fontAlgn="auto" hangingPunct="1">
              <a:lnSpc>
                <a:spcPct val="100000"/>
              </a:lnSpc>
              <a:spcBef>
                <a:spcPct val="50000"/>
              </a:spcBef>
              <a:spcAft>
                <a:spcPts val="0"/>
              </a:spcAft>
              <a:buClr>
                <a:schemeClr val="tx1"/>
              </a:buClr>
              <a:buFont typeface="Arial" panose="020B0604020202020204" pitchFamily="34" charset="0"/>
              <a:buChar char="•"/>
              <a:defRPr/>
            </a:pPr>
            <a:r>
              <a:rPr lang="en-US" sz="2500" dirty="0"/>
              <a:t>Consider Changed Conditions</a:t>
            </a:r>
            <a:endParaRPr lang="en-US" sz="2500" strike="sngStrike" dirty="0"/>
          </a:p>
          <a:p>
            <a:pPr marL="342900" indent="-342900" defTabSz="914363" eaLnBrk="1" fontAlgn="auto" hangingPunct="1">
              <a:lnSpc>
                <a:spcPct val="100000"/>
              </a:lnSpc>
              <a:spcBef>
                <a:spcPct val="50000"/>
              </a:spcBef>
              <a:spcAft>
                <a:spcPts val="0"/>
              </a:spcAft>
              <a:buClr>
                <a:schemeClr val="tx1"/>
              </a:buClr>
              <a:buFont typeface="Arial" panose="020B0604020202020204" pitchFamily="34" charset="0"/>
              <a:buChar char="•"/>
              <a:defRPr/>
            </a:pPr>
            <a:r>
              <a:rPr lang="en-US" sz="2500" dirty="0"/>
              <a:t>Implement 3 MAF of conservation through 2026, 1.5 MAF by 2024, not attributed by State</a:t>
            </a:r>
          </a:p>
          <a:p>
            <a:pPr marL="342900" indent="-342900" defTabSz="914363" eaLnBrk="1" fontAlgn="auto" hangingPunct="1">
              <a:lnSpc>
                <a:spcPct val="100000"/>
              </a:lnSpc>
              <a:spcBef>
                <a:spcPct val="50000"/>
              </a:spcBef>
              <a:spcAft>
                <a:spcPts val="0"/>
              </a:spcAft>
              <a:buClr>
                <a:schemeClr val="tx1"/>
              </a:buClr>
              <a:buFont typeface="Arial" panose="020B0604020202020204" pitchFamily="34" charset="0"/>
              <a:buChar char="•"/>
              <a:defRPr/>
            </a:pPr>
            <a:r>
              <a:rPr lang="en-US" sz="2500" dirty="0"/>
              <a:t>Up to 2.5 MAF of Conservation Federally Compensated</a:t>
            </a:r>
          </a:p>
          <a:p>
            <a:pPr marL="1028700" lvl="1" indent="-342900" defTabSz="914363">
              <a:lnSpc>
                <a:spcPct val="100000"/>
              </a:lnSpc>
              <a:spcBef>
                <a:spcPct val="50000"/>
              </a:spcBef>
              <a:spcAft>
                <a:spcPts val="0"/>
              </a:spcAft>
              <a:buClr>
                <a:schemeClr val="tx1"/>
              </a:buClr>
              <a:defRPr/>
            </a:pPr>
            <a:r>
              <a:rPr lang="en-US" sz="2100" dirty="0"/>
              <a:t>2.3 MAF “Inflation Reduction Act”</a:t>
            </a:r>
          </a:p>
          <a:p>
            <a:pPr marL="1028700" lvl="1" indent="-342900" defTabSz="914363">
              <a:lnSpc>
                <a:spcPct val="100000"/>
              </a:lnSpc>
              <a:spcBef>
                <a:spcPct val="50000"/>
              </a:spcBef>
              <a:spcAft>
                <a:spcPts val="0"/>
              </a:spcAft>
              <a:buClr>
                <a:schemeClr val="tx1"/>
              </a:buClr>
              <a:defRPr/>
            </a:pPr>
            <a:r>
              <a:rPr lang="en-US" sz="2100" dirty="0"/>
              <a:t>0.2 </a:t>
            </a:r>
            <a:r>
              <a:rPr lang="en-US" sz="2100" dirty="0" err="1"/>
              <a:t>MAF</a:t>
            </a:r>
            <a:r>
              <a:rPr lang="en-US" sz="2100" dirty="0"/>
              <a:t> Bipartisan Infrastructure Law Funds and other funds</a:t>
            </a:r>
          </a:p>
          <a:p>
            <a:pPr marL="342900" indent="-342900" defTabSz="914363" eaLnBrk="1" fontAlgn="auto" hangingPunct="1">
              <a:lnSpc>
                <a:spcPct val="100000"/>
              </a:lnSpc>
              <a:spcBef>
                <a:spcPct val="50000"/>
              </a:spcBef>
              <a:spcAft>
                <a:spcPts val="0"/>
              </a:spcAft>
              <a:buClr>
                <a:schemeClr val="tx1"/>
              </a:buClr>
              <a:buFont typeface="Arial" panose="020B0604020202020204" pitchFamily="34" charset="0"/>
              <a:buChar char="•"/>
              <a:defRPr/>
            </a:pPr>
            <a:r>
              <a:rPr lang="en-US" sz="2500" dirty="0"/>
              <a:t>Additional Elevation Triggers to Protect Mead &amp; Powell</a:t>
            </a:r>
          </a:p>
          <a:p>
            <a:pPr marL="1028700" lvl="1" indent="-342900" defTabSz="914363">
              <a:lnSpc>
                <a:spcPct val="100000"/>
              </a:lnSpc>
              <a:spcBef>
                <a:spcPct val="50000"/>
              </a:spcBef>
              <a:spcAft>
                <a:spcPts val="0"/>
              </a:spcAft>
              <a:buClr>
                <a:schemeClr val="tx1"/>
              </a:buClr>
              <a:defRPr/>
            </a:pPr>
            <a:r>
              <a:rPr lang="en-US" sz="2100" dirty="0"/>
              <a:t> Reclamation actions</a:t>
            </a:r>
          </a:p>
          <a:p>
            <a:pPr defTabSz="914363" eaLnBrk="1" fontAlgn="auto" hangingPunct="1">
              <a:spcBef>
                <a:spcPct val="50000"/>
              </a:spcBef>
              <a:spcAft>
                <a:spcPts val="0"/>
              </a:spcAft>
              <a:defRPr/>
            </a:pPr>
            <a:endParaRPr lang="en-US" sz="2500" dirty="0"/>
          </a:p>
          <a:p>
            <a:pPr marL="0" indent="0" defTabSz="914363" eaLnBrk="1" fontAlgn="auto" hangingPunct="1">
              <a:spcBef>
                <a:spcPts val="1920"/>
              </a:spcBef>
              <a:spcAft>
                <a:spcPts val="0"/>
              </a:spcAft>
              <a:buNone/>
              <a:defRPr/>
            </a:pPr>
            <a:endParaRPr lang="en-US" sz="2500" dirty="0"/>
          </a:p>
        </p:txBody>
      </p:sp>
      <p:sp>
        <p:nvSpPr>
          <p:cNvPr id="4" name="Slide Number Placeholder 3">
            <a:extLst>
              <a:ext uri="{FF2B5EF4-FFF2-40B4-BE49-F238E27FC236}">
                <a16:creationId xmlns:a16="http://schemas.microsoft.com/office/drawing/2014/main" id="{277330F0-6290-2A31-0A98-CA2F7C2F0D63}"/>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7" name="Footer Placeholder 6">
            <a:extLst>
              <a:ext uri="{FF2B5EF4-FFF2-40B4-BE49-F238E27FC236}">
                <a16:creationId xmlns:a16="http://schemas.microsoft.com/office/drawing/2014/main" id="{46FD4BDD-0BDE-0478-D9DD-9A7A2C08E11D}"/>
              </a:ext>
            </a:extLst>
          </p:cNvPr>
          <p:cNvSpPr>
            <a:spLocks noGrp="1"/>
          </p:cNvSpPr>
          <p:nvPr>
            <p:ph type="ftr" sz="quarter" idx="3"/>
          </p:nvPr>
        </p:nvSpPr>
        <p:spPr/>
        <p:txBody>
          <a:bodyPr/>
          <a:lstStyle/>
          <a:p>
            <a:r>
              <a:rPr lang="en-US"/>
              <a:t>Colorado River Discussions</a:t>
            </a:r>
            <a:endParaRPr lang="en-US" dirty="0"/>
          </a:p>
        </p:txBody>
      </p:sp>
      <p:pic>
        <p:nvPicPr>
          <p:cNvPr id="3" name="Picture 2">
            <a:extLst>
              <a:ext uri="{FF2B5EF4-FFF2-40B4-BE49-F238E27FC236}">
                <a16:creationId xmlns:a16="http://schemas.microsoft.com/office/drawing/2014/main" id="{38F5627E-CF83-7335-C80F-0D314D96AA59}"/>
              </a:ext>
            </a:extLst>
          </p:cNvPr>
          <p:cNvPicPr>
            <a:picLocks noChangeAspect="1"/>
          </p:cNvPicPr>
          <p:nvPr/>
        </p:nvPicPr>
        <p:blipFill>
          <a:blip r:embed="rId3"/>
          <a:stretch>
            <a:fillRect/>
          </a:stretch>
        </p:blipFill>
        <p:spPr>
          <a:xfrm>
            <a:off x="9047871" y="1487658"/>
            <a:ext cx="2838779" cy="3882683"/>
          </a:xfrm>
          <a:prstGeom prst="rect">
            <a:avLst/>
          </a:prstGeom>
          <a:ln>
            <a:solidFill>
              <a:schemeClr val="tx1">
                <a:lumMod val="50000"/>
              </a:schemeClr>
            </a:solidFill>
          </a:ln>
        </p:spPr>
      </p:pic>
    </p:spTree>
    <p:extLst>
      <p:ext uri="{BB962C8B-B14F-4D97-AF65-F5344CB8AC3E}">
        <p14:creationId xmlns:p14="http://schemas.microsoft.com/office/powerpoint/2010/main" val="254719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A999-A1D4-2E70-F9C1-F11E38332D45}"/>
              </a:ext>
            </a:extLst>
          </p:cNvPr>
          <p:cNvSpPr>
            <a:spLocks noGrp="1"/>
          </p:cNvSpPr>
          <p:nvPr>
            <p:ph type="title"/>
          </p:nvPr>
        </p:nvSpPr>
        <p:spPr>
          <a:xfrm>
            <a:off x="476968" y="30041"/>
            <a:ext cx="9420095" cy="980095"/>
          </a:xfrm>
        </p:spPr>
        <p:txBody>
          <a:bodyPr>
            <a:normAutofit/>
          </a:bodyPr>
          <a:lstStyle/>
          <a:p>
            <a:r>
              <a:rPr lang="en-US" sz="3600" dirty="0"/>
              <a:t>Lower Basin States Proposal</a:t>
            </a:r>
          </a:p>
        </p:txBody>
      </p:sp>
      <p:graphicFrame>
        <p:nvGraphicFramePr>
          <p:cNvPr id="6" name="Table 5">
            <a:extLst>
              <a:ext uri="{FF2B5EF4-FFF2-40B4-BE49-F238E27FC236}">
                <a16:creationId xmlns:a16="http://schemas.microsoft.com/office/drawing/2014/main" id="{FD22D0D7-EF0E-7AE6-9FB3-7E11727F2054}"/>
              </a:ext>
            </a:extLst>
          </p:cNvPr>
          <p:cNvGraphicFramePr>
            <a:graphicFrameLocks noGrp="1"/>
          </p:cNvGraphicFramePr>
          <p:nvPr>
            <p:extLst>
              <p:ext uri="{D42A27DB-BD31-4B8C-83A1-F6EECF244321}">
                <p14:modId xmlns:p14="http://schemas.microsoft.com/office/powerpoint/2010/main" val="2084630767"/>
              </p:ext>
            </p:extLst>
          </p:nvPr>
        </p:nvGraphicFramePr>
        <p:xfrm>
          <a:off x="476968" y="1162475"/>
          <a:ext cx="11238063" cy="3114812"/>
        </p:xfrm>
        <a:graphic>
          <a:graphicData uri="http://schemas.openxmlformats.org/drawingml/2006/table">
            <a:tbl>
              <a:tblPr>
                <a:tableStyleId>{BC89EF96-8CEA-46FF-86C4-4CE0E7609802}</a:tableStyleId>
              </a:tblPr>
              <a:tblGrid>
                <a:gridCol w="4327261">
                  <a:extLst>
                    <a:ext uri="{9D8B030D-6E8A-4147-A177-3AD203B41FA5}">
                      <a16:colId xmlns:a16="http://schemas.microsoft.com/office/drawing/2014/main" val="1362566785"/>
                    </a:ext>
                  </a:extLst>
                </a:gridCol>
                <a:gridCol w="1132114">
                  <a:extLst>
                    <a:ext uri="{9D8B030D-6E8A-4147-A177-3AD203B41FA5}">
                      <a16:colId xmlns:a16="http://schemas.microsoft.com/office/drawing/2014/main" val="4291792570"/>
                    </a:ext>
                  </a:extLst>
                </a:gridCol>
                <a:gridCol w="1175657">
                  <a:extLst>
                    <a:ext uri="{9D8B030D-6E8A-4147-A177-3AD203B41FA5}">
                      <a16:colId xmlns:a16="http://schemas.microsoft.com/office/drawing/2014/main" val="3662954574"/>
                    </a:ext>
                  </a:extLst>
                </a:gridCol>
                <a:gridCol w="1233714">
                  <a:extLst>
                    <a:ext uri="{9D8B030D-6E8A-4147-A177-3AD203B41FA5}">
                      <a16:colId xmlns:a16="http://schemas.microsoft.com/office/drawing/2014/main" val="2935044591"/>
                    </a:ext>
                  </a:extLst>
                </a:gridCol>
                <a:gridCol w="1219200">
                  <a:extLst>
                    <a:ext uri="{9D8B030D-6E8A-4147-A177-3AD203B41FA5}">
                      <a16:colId xmlns:a16="http://schemas.microsoft.com/office/drawing/2014/main" val="1067518907"/>
                    </a:ext>
                  </a:extLst>
                </a:gridCol>
                <a:gridCol w="2150117">
                  <a:extLst>
                    <a:ext uri="{9D8B030D-6E8A-4147-A177-3AD203B41FA5}">
                      <a16:colId xmlns:a16="http://schemas.microsoft.com/office/drawing/2014/main" val="2692146926"/>
                    </a:ext>
                  </a:extLst>
                </a:gridCol>
              </a:tblGrid>
              <a:tr h="492154">
                <a:tc>
                  <a:txBody>
                    <a:bodyPr/>
                    <a:lstStyle/>
                    <a:p>
                      <a:pPr algn="l" fontAlgn="b"/>
                      <a:r>
                        <a:rPr lang="en-US" sz="1800" b="1" u="none" strike="noStrike" dirty="0">
                          <a:solidFill>
                            <a:srgbClr val="000000"/>
                          </a:solidFill>
                          <a:effectLst/>
                        </a:rPr>
                        <a:t> </a:t>
                      </a:r>
                      <a:endParaRPr lang="en-US" sz="1800" b="1" i="0" u="none" strike="noStrike" dirty="0">
                        <a:solidFill>
                          <a:srgbClr val="000000"/>
                        </a:solidFill>
                        <a:effectLst/>
                        <a:latin typeface="+mn-lt"/>
                      </a:endParaRPr>
                    </a:p>
                  </a:txBody>
                  <a:tcPr marL="6621" marR="6621" marT="6621" marB="0" anchor="ctr">
                    <a:solidFill>
                      <a:schemeClr val="bg2"/>
                    </a:solidFill>
                  </a:tcPr>
                </a:tc>
                <a:tc>
                  <a:txBody>
                    <a:bodyPr/>
                    <a:lstStyle/>
                    <a:p>
                      <a:pPr algn="ctr" fontAlgn="b"/>
                      <a:r>
                        <a:rPr lang="en-US" sz="2400" b="1" u="none" strike="noStrike" dirty="0">
                          <a:solidFill>
                            <a:srgbClr val="000000"/>
                          </a:solidFill>
                          <a:effectLst/>
                        </a:rPr>
                        <a:t>2023</a:t>
                      </a:r>
                      <a:endParaRPr lang="en-US" sz="2400" b="1" i="0" u="none" strike="noStrike" dirty="0">
                        <a:solidFill>
                          <a:srgbClr val="000000"/>
                        </a:solidFill>
                        <a:effectLst/>
                        <a:latin typeface="+mn-lt"/>
                      </a:endParaRPr>
                    </a:p>
                  </a:txBody>
                  <a:tcPr marL="6621" marR="6621" marT="6621" marB="0" anchor="ctr">
                    <a:solidFill>
                      <a:schemeClr val="bg2"/>
                    </a:solidFill>
                  </a:tcPr>
                </a:tc>
                <a:tc>
                  <a:txBody>
                    <a:bodyPr/>
                    <a:lstStyle/>
                    <a:p>
                      <a:pPr algn="ctr" fontAlgn="b"/>
                      <a:r>
                        <a:rPr lang="en-US" sz="2400" b="1" u="none" strike="noStrike" dirty="0">
                          <a:solidFill>
                            <a:srgbClr val="000000"/>
                          </a:solidFill>
                          <a:effectLst/>
                        </a:rPr>
                        <a:t>2024</a:t>
                      </a:r>
                      <a:endParaRPr lang="en-US" sz="2400" b="1" i="0" u="none" strike="noStrike" dirty="0">
                        <a:solidFill>
                          <a:srgbClr val="000000"/>
                        </a:solidFill>
                        <a:effectLst/>
                        <a:latin typeface="+mn-lt"/>
                      </a:endParaRPr>
                    </a:p>
                  </a:txBody>
                  <a:tcPr marL="6621" marR="6621" marT="6621" marB="0" anchor="ctr">
                    <a:solidFill>
                      <a:schemeClr val="bg2"/>
                    </a:solidFill>
                  </a:tcPr>
                </a:tc>
                <a:tc>
                  <a:txBody>
                    <a:bodyPr/>
                    <a:lstStyle/>
                    <a:p>
                      <a:pPr algn="ctr" fontAlgn="b"/>
                      <a:r>
                        <a:rPr lang="en-US" sz="2400" b="1" u="none" strike="noStrike" dirty="0">
                          <a:solidFill>
                            <a:srgbClr val="000000"/>
                          </a:solidFill>
                          <a:effectLst/>
                        </a:rPr>
                        <a:t>2025</a:t>
                      </a:r>
                      <a:endParaRPr lang="en-US" sz="2400" b="1" i="0" u="none" strike="noStrike" dirty="0">
                        <a:solidFill>
                          <a:srgbClr val="000000"/>
                        </a:solidFill>
                        <a:effectLst/>
                        <a:latin typeface="+mn-lt"/>
                      </a:endParaRPr>
                    </a:p>
                  </a:txBody>
                  <a:tcPr marL="6621" marR="6621" marT="6621" marB="0" anchor="ctr">
                    <a:solidFill>
                      <a:schemeClr val="bg2"/>
                    </a:solidFill>
                  </a:tcPr>
                </a:tc>
                <a:tc>
                  <a:txBody>
                    <a:bodyPr/>
                    <a:lstStyle/>
                    <a:p>
                      <a:pPr algn="ctr" fontAlgn="b"/>
                      <a:r>
                        <a:rPr lang="en-US" sz="2400" b="1" u="none" strike="noStrike" dirty="0">
                          <a:solidFill>
                            <a:srgbClr val="000000"/>
                          </a:solidFill>
                          <a:effectLst/>
                        </a:rPr>
                        <a:t>2026</a:t>
                      </a:r>
                      <a:endParaRPr lang="en-US" sz="2400" b="1" i="0" u="none" strike="noStrike" dirty="0">
                        <a:solidFill>
                          <a:srgbClr val="000000"/>
                        </a:solidFill>
                        <a:effectLst/>
                        <a:latin typeface="+mn-lt"/>
                      </a:endParaRPr>
                    </a:p>
                  </a:txBody>
                  <a:tcPr marL="6621" marR="6621" marT="6621" marB="0" anchor="ctr">
                    <a:solidFill>
                      <a:schemeClr val="bg2"/>
                    </a:solidFill>
                  </a:tcPr>
                </a:tc>
                <a:tc>
                  <a:txBody>
                    <a:bodyPr/>
                    <a:lstStyle/>
                    <a:p>
                      <a:pPr algn="ctr" fontAlgn="b"/>
                      <a:r>
                        <a:rPr lang="en-US" sz="2400" b="1" u="none" strike="noStrike" dirty="0">
                          <a:solidFill>
                            <a:srgbClr val="000000"/>
                          </a:solidFill>
                          <a:effectLst/>
                        </a:rPr>
                        <a:t>4-year total</a:t>
                      </a:r>
                      <a:endParaRPr lang="en-US" sz="2400" b="1" i="0" u="none" strike="noStrike" dirty="0">
                        <a:solidFill>
                          <a:srgbClr val="000000"/>
                        </a:solidFill>
                        <a:effectLst/>
                        <a:latin typeface="+mn-lt"/>
                      </a:endParaRPr>
                    </a:p>
                  </a:txBody>
                  <a:tcPr marL="6621" marR="6621" marT="6621" marB="0" anchor="ctr">
                    <a:solidFill>
                      <a:schemeClr val="bg2"/>
                    </a:solidFill>
                  </a:tcPr>
                </a:tc>
                <a:extLst>
                  <a:ext uri="{0D108BD9-81ED-4DB2-BD59-A6C34878D82A}">
                    <a16:rowId xmlns:a16="http://schemas.microsoft.com/office/drawing/2014/main" val="2315045090"/>
                  </a:ext>
                </a:extLst>
              </a:tr>
              <a:tr h="357851">
                <a:tc>
                  <a:txBody>
                    <a:bodyPr/>
                    <a:lstStyle/>
                    <a:p>
                      <a:pPr algn="l" fontAlgn="b"/>
                      <a:r>
                        <a:rPr lang="en-US" sz="1800" b="0" u="none" strike="noStrike" dirty="0">
                          <a:solidFill>
                            <a:srgbClr val="000000"/>
                          </a:solidFill>
                          <a:effectLst/>
                        </a:rPr>
                        <a:t>   Additional Conservation State</a:t>
                      </a:r>
                      <a:endParaRPr lang="en-US" sz="1800" b="0" i="0" u="none" strike="noStrike" dirty="0">
                        <a:solidFill>
                          <a:srgbClr val="000000"/>
                        </a:solidFill>
                        <a:effectLst/>
                        <a:latin typeface="+mn-lt"/>
                      </a:endParaRPr>
                    </a:p>
                  </a:txBody>
                  <a:tcPr marL="6621" marR="6621" marT="6621" marB="0" anchor="ctr"/>
                </a:tc>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mn-lt"/>
                      </a:endParaRPr>
                    </a:p>
                  </a:txBody>
                  <a:tcPr marL="6621" marR="6621" marT="6621" marB="0" anchor="ctr"/>
                </a:tc>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mn-lt"/>
                      </a:endParaRPr>
                    </a:p>
                  </a:txBody>
                  <a:tcPr marL="6621" marR="6621" marT="6621" marB="0" anchor="ctr"/>
                </a:tc>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mn-lt"/>
                      </a:endParaRPr>
                    </a:p>
                  </a:txBody>
                  <a:tcPr marL="6621" marR="6621" marT="6621" marB="0" anchor="ctr"/>
                </a:tc>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mn-lt"/>
                      </a:endParaRPr>
                    </a:p>
                  </a:txBody>
                  <a:tcPr marL="6621" marR="6621" marT="6621" marB="0" anchor="ctr"/>
                </a:tc>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mn-lt"/>
                      </a:endParaRPr>
                    </a:p>
                  </a:txBody>
                  <a:tcPr marL="6621" marR="6621" marT="6621" marB="0" anchor="ctr"/>
                </a:tc>
                <a:extLst>
                  <a:ext uri="{0D108BD9-81ED-4DB2-BD59-A6C34878D82A}">
                    <a16:rowId xmlns:a16="http://schemas.microsoft.com/office/drawing/2014/main" val="3316176708"/>
                  </a:ext>
                </a:extLst>
              </a:tr>
              <a:tr h="387458">
                <a:tc>
                  <a:txBody>
                    <a:bodyPr/>
                    <a:lstStyle/>
                    <a:p>
                      <a:pPr lvl="1" algn="l" fontAlgn="b"/>
                      <a:r>
                        <a:rPr lang="en-US" sz="1800" b="0" u="none" strike="noStrike" dirty="0">
                          <a:solidFill>
                            <a:schemeClr val="tx2">
                              <a:lumMod val="60000"/>
                              <a:lumOff val="40000"/>
                            </a:schemeClr>
                          </a:solidFill>
                          <a:effectLst/>
                        </a:rPr>
                        <a:t>California (KAF)</a:t>
                      </a:r>
                      <a:endParaRPr lang="en-US" sz="1800" b="0" i="0" u="none" strike="noStrike" dirty="0">
                        <a:solidFill>
                          <a:schemeClr val="tx2">
                            <a:lumMod val="60000"/>
                            <a:lumOff val="40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tx2">
                              <a:lumMod val="60000"/>
                              <a:lumOff val="40000"/>
                            </a:schemeClr>
                          </a:solidFill>
                          <a:effectLst/>
                        </a:rPr>
                        <a:t>400</a:t>
                      </a:r>
                      <a:endParaRPr lang="en-US" sz="1800" b="0" i="0" u="none" strike="noStrike" dirty="0">
                        <a:solidFill>
                          <a:schemeClr val="tx2">
                            <a:lumMod val="60000"/>
                            <a:lumOff val="40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tx2">
                              <a:lumMod val="60000"/>
                              <a:lumOff val="40000"/>
                            </a:schemeClr>
                          </a:solidFill>
                          <a:effectLst/>
                        </a:rPr>
                        <a:t>430 </a:t>
                      </a:r>
                      <a:endParaRPr lang="en-US" sz="1800" b="0" i="0" u="none" strike="noStrike" dirty="0">
                        <a:solidFill>
                          <a:schemeClr val="tx2">
                            <a:lumMod val="60000"/>
                            <a:lumOff val="40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tx2">
                              <a:lumMod val="60000"/>
                              <a:lumOff val="40000"/>
                            </a:schemeClr>
                          </a:solidFill>
                          <a:effectLst/>
                        </a:rPr>
                        <a:t>430 </a:t>
                      </a:r>
                      <a:endParaRPr lang="en-US" sz="1800" b="0" i="0" u="none" strike="noStrike" dirty="0">
                        <a:solidFill>
                          <a:schemeClr val="tx2">
                            <a:lumMod val="60000"/>
                            <a:lumOff val="40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tx2">
                              <a:lumMod val="60000"/>
                              <a:lumOff val="40000"/>
                            </a:schemeClr>
                          </a:solidFill>
                          <a:effectLst/>
                        </a:rPr>
                        <a:t>350 </a:t>
                      </a:r>
                      <a:endParaRPr lang="en-US" sz="1800" b="0" i="0" u="none" strike="noStrike" dirty="0">
                        <a:solidFill>
                          <a:schemeClr val="tx2">
                            <a:lumMod val="60000"/>
                            <a:lumOff val="40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tx2">
                              <a:lumMod val="60000"/>
                              <a:lumOff val="40000"/>
                            </a:schemeClr>
                          </a:solidFill>
                          <a:effectLst/>
                        </a:rPr>
                        <a:t>1.6 MAF</a:t>
                      </a:r>
                      <a:endParaRPr lang="en-US" sz="1800" b="0" i="0" u="none" strike="noStrike" dirty="0">
                        <a:solidFill>
                          <a:schemeClr val="tx2">
                            <a:lumMod val="60000"/>
                            <a:lumOff val="40000"/>
                          </a:schemeClr>
                        </a:solidFill>
                        <a:effectLst/>
                        <a:latin typeface="+mn-lt"/>
                      </a:endParaRPr>
                    </a:p>
                  </a:txBody>
                  <a:tcPr marL="6621" marR="6621" marT="6621" marB="0" anchor="ctr">
                    <a:solidFill>
                      <a:schemeClr val="bg2"/>
                    </a:solidFill>
                  </a:tcPr>
                </a:tc>
                <a:extLst>
                  <a:ext uri="{0D108BD9-81ED-4DB2-BD59-A6C34878D82A}">
                    <a16:rowId xmlns:a16="http://schemas.microsoft.com/office/drawing/2014/main" val="3603988408"/>
                  </a:ext>
                </a:extLst>
              </a:tr>
              <a:tr h="387458">
                <a:tc>
                  <a:txBody>
                    <a:bodyPr/>
                    <a:lstStyle/>
                    <a:p>
                      <a:pPr lvl="1" algn="l" fontAlgn="b"/>
                      <a:r>
                        <a:rPr lang="en-US" sz="1800" b="0" u="none" strike="noStrike" dirty="0">
                          <a:solidFill>
                            <a:schemeClr val="accent3">
                              <a:lumMod val="75000"/>
                            </a:schemeClr>
                          </a:solidFill>
                          <a:effectLst/>
                        </a:rPr>
                        <a:t>Arizona (KAF)</a:t>
                      </a:r>
                      <a:endParaRPr lang="en-US" sz="1800" b="0" i="0" u="none" strike="noStrike" dirty="0">
                        <a:solidFill>
                          <a:schemeClr val="accent3">
                            <a:lumMod val="75000"/>
                          </a:schemeClr>
                        </a:solidFill>
                        <a:effectLst/>
                        <a:latin typeface="+mn-lt"/>
                      </a:endParaRPr>
                    </a:p>
                  </a:txBody>
                  <a:tcPr marL="6621" marR="6621" marT="6621" marB="0" anchor="ctr"/>
                </a:tc>
                <a:tc>
                  <a:txBody>
                    <a:bodyPr/>
                    <a:lstStyle/>
                    <a:p>
                      <a:pPr algn="ctr" fontAlgn="b"/>
                      <a:r>
                        <a:rPr lang="en-US" sz="1800" b="0" u="none" strike="noStrike" dirty="0">
                          <a:solidFill>
                            <a:schemeClr val="accent3">
                              <a:lumMod val="75000"/>
                            </a:schemeClr>
                          </a:solidFill>
                          <a:effectLst/>
                        </a:rPr>
                        <a:t>375</a:t>
                      </a:r>
                      <a:endParaRPr lang="en-US" sz="1800" b="0" i="0" u="none" strike="noStrike" dirty="0">
                        <a:solidFill>
                          <a:schemeClr val="accent3">
                            <a:lumMod val="75000"/>
                          </a:schemeClr>
                        </a:solidFill>
                        <a:effectLst/>
                        <a:latin typeface="+mn-lt"/>
                      </a:endParaRPr>
                    </a:p>
                  </a:txBody>
                  <a:tcPr marL="6621" marR="6621" marT="6621" marB="0" anchor="ctr"/>
                </a:tc>
                <a:tc>
                  <a:txBody>
                    <a:bodyPr/>
                    <a:lstStyle/>
                    <a:p>
                      <a:pPr algn="ctr" fontAlgn="b"/>
                      <a:r>
                        <a:rPr lang="en-US" sz="1800" b="0" u="none" strike="noStrike" dirty="0">
                          <a:solidFill>
                            <a:schemeClr val="accent3">
                              <a:lumMod val="75000"/>
                            </a:schemeClr>
                          </a:solidFill>
                          <a:effectLst/>
                        </a:rPr>
                        <a:t>375</a:t>
                      </a:r>
                      <a:endParaRPr lang="en-US" sz="1800" b="0" i="0" u="none" strike="noStrike" dirty="0">
                        <a:solidFill>
                          <a:schemeClr val="accent3">
                            <a:lumMod val="75000"/>
                          </a:schemeClr>
                        </a:solidFill>
                        <a:effectLst/>
                        <a:latin typeface="+mn-lt"/>
                      </a:endParaRPr>
                    </a:p>
                  </a:txBody>
                  <a:tcPr marL="6621" marR="6621" marT="6621" marB="0" anchor="ctr"/>
                </a:tc>
                <a:tc>
                  <a:txBody>
                    <a:bodyPr/>
                    <a:lstStyle/>
                    <a:p>
                      <a:pPr algn="ctr" fontAlgn="b"/>
                      <a:r>
                        <a:rPr lang="en-US" sz="1800" b="0" u="none" strike="noStrike" dirty="0">
                          <a:solidFill>
                            <a:schemeClr val="accent3">
                              <a:lumMod val="75000"/>
                            </a:schemeClr>
                          </a:solidFill>
                          <a:effectLst/>
                        </a:rPr>
                        <a:t>375 </a:t>
                      </a:r>
                      <a:endParaRPr lang="en-US" sz="1800" b="0" i="0" u="none" strike="noStrike" dirty="0">
                        <a:solidFill>
                          <a:schemeClr val="accent3">
                            <a:lumMod val="75000"/>
                          </a:schemeClr>
                        </a:solidFill>
                        <a:effectLst/>
                        <a:latin typeface="+mn-lt"/>
                      </a:endParaRPr>
                    </a:p>
                  </a:txBody>
                  <a:tcPr marL="6621" marR="6621" marT="6621" marB="0" anchor="ctr"/>
                </a:tc>
                <a:tc>
                  <a:txBody>
                    <a:bodyPr/>
                    <a:lstStyle/>
                    <a:p>
                      <a:pPr algn="ctr" fontAlgn="b"/>
                      <a:r>
                        <a:rPr lang="en-US" sz="1800" b="0" u="none" strike="noStrike" dirty="0">
                          <a:solidFill>
                            <a:schemeClr val="accent3">
                              <a:lumMod val="75000"/>
                            </a:schemeClr>
                          </a:solidFill>
                          <a:effectLst/>
                        </a:rPr>
                        <a:t>20  </a:t>
                      </a:r>
                      <a:endParaRPr lang="en-US" sz="1800" b="0" i="0" u="none" strike="noStrike" dirty="0">
                        <a:solidFill>
                          <a:schemeClr val="accent3">
                            <a:lumMod val="75000"/>
                          </a:schemeClr>
                        </a:solidFill>
                        <a:effectLst/>
                        <a:latin typeface="+mn-lt"/>
                      </a:endParaRPr>
                    </a:p>
                  </a:txBody>
                  <a:tcPr marL="6621" marR="6621" marT="6621" marB="0" anchor="ctr"/>
                </a:tc>
                <a:tc>
                  <a:txBody>
                    <a:bodyPr/>
                    <a:lstStyle/>
                    <a:p>
                      <a:pPr algn="ctr" fontAlgn="b"/>
                      <a:r>
                        <a:rPr lang="en-US" sz="1800" b="0" u="none" strike="noStrike" dirty="0">
                          <a:solidFill>
                            <a:schemeClr val="accent3">
                              <a:lumMod val="75000"/>
                            </a:schemeClr>
                          </a:solidFill>
                          <a:effectLst/>
                        </a:rPr>
                        <a:t>1.15 MAF  </a:t>
                      </a:r>
                      <a:endParaRPr lang="en-US" sz="1800" b="0" i="0" u="none" strike="noStrike" dirty="0">
                        <a:solidFill>
                          <a:schemeClr val="accent3">
                            <a:lumMod val="75000"/>
                          </a:schemeClr>
                        </a:solidFill>
                        <a:effectLst/>
                        <a:latin typeface="+mn-lt"/>
                      </a:endParaRPr>
                    </a:p>
                  </a:txBody>
                  <a:tcPr marL="6621" marR="6621" marT="6621" marB="0" anchor="ctr"/>
                </a:tc>
                <a:extLst>
                  <a:ext uri="{0D108BD9-81ED-4DB2-BD59-A6C34878D82A}">
                    <a16:rowId xmlns:a16="http://schemas.microsoft.com/office/drawing/2014/main" val="2779581357"/>
                  </a:ext>
                </a:extLst>
              </a:tr>
              <a:tr h="387458">
                <a:tc>
                  <a:txBody>
                    <a:bodyPr/>
                    <a:lstStyle/>
                    <a:p>
                      <a:pPr lvl="1" algn="l" fontAlgn="b"/>
                      <a:r>
                        <a:rPr lang="en-US" sz="1800" b="0" u="none" strike="noStrike" dirty="0">
                          <a:solidFill>
                            <a:schemeClr val="accent5">
                              <a:lumMod val="75000"/>
                            </a:schemeClr>
                          </a:solidFill>
                          <a:effectLst/>
                        </a:rPr>
                        <a:t>Nevada (KAF)</a:t>
                      </a:r>
                      <a:endParaRPr lang="en-US" sz="1800" b="0" i="0" u="none" strike="noStrike" dirty="0">
                        <a:solidFill>
                          <a:schemeClr val="accent5">
                            <a:lumMod val="75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accent5">
                              <a:lumMod val="75000"/>
                            </a:schemeClr>
                          </a:solidFill>
                          <a:effectLst/>
                        </a:rPr>
                        <a:t>75</a:t>
                      </a:r>
                      <a:endParaRPr lang="en-US" sz="1800" b="0" i="0" u="none" strike="noStrike" dirty="0">
                        <a:solidFill>
                          <a:schemeClr val="accent5">
                            <a:lumMod val="75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accent5">
                              <a:lumMod val="75000"/>
                            </a:schemeClr>
                          </a:solidFill>
                          <a:effectLst/>
                        </a:rPr>
                        <a:t>75 </a:t>
                      </a:r>
                      <a:endParaRPr lang="en-US" sz="1800" b="0" i="0" u="none" strike="noStrike" dirty="0">
                        <a:solidFill>
                          <a:schemeClr val="accent5">
                            <a:lumMod val="75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accent5">
                              <a:lumMod val="75000"/>
                            </a:schemeClr>
                          </a:solidFill>
                          <a:effectLst/>
                        </a:rPr>
                        <a:t>75 </a:t>
                      </a:r>
                      <a:endParaRPr lang="en-US" sz="1800" b="0" i="0" u="none" strike="noStrike" dirty="0">
                        <a:solidFill>
                          <a:schemeClr val="accent5">
                            <a:lumMod val="75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accent5">
                              <a:lumMod val="75000"/>
                            </a:schemeClr>
                          </a:solidFill>
                          <a:effectLst/>
                        </a:rPr>
                        <a:t>65</a:t>
                      </a:r>
                      <a:endParaRPr lang="en-US" sz="1800" b="0" i="0" u="none" strike="noStrike" dirty="0">
                        <a:solidFill>
                          <a:schemeClr val="accent5">
                            <a:lumMod val="75000"/>
                          </a:schemeClr>
                        </a:solidFill>
                        <a:effectLst/>
                        <a:latin typeface="+mn-lt"/>
                      </a:endParaRPr>
                    </a:p>
                  </a:txBody>
                  <a:tcPr marL="6621" marR="6621" marT="6621" marB="0" anchor="ctr">
                    <a:solidFill>
                      <a:schemeClr val="bg2"/>
                    </a:solidFill>
                  </a:tcPr>
                </a:tc>
                <a:tc>
                  <a:txBody>
                    <a:bodyPr/>
                    <a:lstStyle/>
                    <a:p>
                      <a:pPr algn="ctr" fontAlgn="b"/>
                      <a:r>
                        <a:rPr lang="en-US" sz="1800" b="0" u="none" strike="noStrike" dirty="0">
                          <a:solidFill>
                            <a:schemeClr val="accent5">
                              <a:lumMod val="75000"/>
                            </a:schemeClr>
                          </a:solidFill>
                          <a:effectLst/>
                        </a:rPr>
                        <a:t>285 KAF</a:t>
                      </a:r>
                      <a:endParaRPr lang="en-US" sz="1800" b="0" i="0" u="none" strike="noStrike" dirty="0">
                        <a:solidFill>
                          <a:schemeClr val="accent5">
                            <a:lumMod val="75000"/>
                          </a:schemeClr>
                        </a:solidFill>
                        <a:effectLst/>
                        <a:latin typeface="+mn-lt"/>
                      </a:endParaRPr>
                    </a:p>
                  </a:txBody>
                  <a:tcPr marL="6621" marR="6621" marT="6621" marB="0" anchor="ctr">
                    <a:solidFill>
                      <a:schemeClr val="bg2"/>
                    </a:solidFill>
                  </a:tcPr>
                </a:tc>
                <a:extLst>
                  <a:ext uri="{0D108BD9-81ED-4DB2-BD59-A6C34878D82A}">
                    <a16:rowId xmlns:a16="http://schemas.microsoft.com/office/drawing/2014/main" val="1574973105"/>
                  </a:ext>
                </a:extLst>
              </a:tr>
              <a:tr h="714975">
                <a:tc>
                  <a:txBody>
                    <a:bodyPr/>
                    <a:lstStyle/>
                    <a:p>
                      <a:pPr lvl="1" algn="l" fontAlgn="b"/>
                      <a:r>
                        <a:rPr lang="en-US" sz="2000" b="1" u="none" strike="noStrike" dirty="0">
                          <a:solidFill>
                            <a:srgbClr val="000000"/>
                          </a:solidFill>
                          <a:effectLst/>
                        </a:rPr>
                        <a:t>Total Additional Conservation</a:t>
                      </a:r>
                      <a:endParaRPr lang="en-US" sz="2000" b="1" i="0" u="none" strike="noStrike" dirty="0">
                        <a:solidFill>
                          <a:srgbClr val="000000"/>
                        </a:solidFill>
                        <a:effectLst/>
                        <a:latin typeface="+mn-lt"/>
                      </a:endParaRPr>
                    </a:p>
                  </a:txBody>
                  <a:tcPr marL="6621" marR="6621" marT="6621" marB="0" anchor="ctr"/>
                </a:tc>
                <a:tc>
                  <a:txBody>
                    <a:bodyPr/>
                    <a:lstStyle/>
                    <a:p>
                      <a:pPr algn="ctr" fontAlgn="b"/>
                      <a:r>
                        <a:rPr lang="en-US" sz="2000" b="1" u="none" strike="noStrike" dirty="0">
                          <a:solidFill>
                            <a:srgbClr val="000000"/>
                          </a:solidFill>
                          <a:effectLst/>
                        </a:rPr>
                        <a:t>840  </a:t>
                      </a:r>
                      <a:endParaRPr lang="en-US" sz="2000" b="1" i="0" u="none" strike="noStrike" dirty="0">
                        <a:solidFill>
                          <a:srgbClr val="000000"/>
                        </a:solidFill>
                        <a:effectLst/>
                        <a:latin typeface="+mn-lt"/>
                      </a:endParaRPr>
                    </a:p>
                  </a:txBody>
                  <a:tcPr marL="6621" marR="6621" marT="6621" marB="0" anchor="ctr"/>
                </a:tc>
                <a:tc>
                  <a:txBody>
                    <a:bodyPr/>
                    <a:lstStyle/>
                    <a:p>
                      <a:pPr algn="ctr" fontAlgn="b"/>
                      <a:r>
                        <a:rPr lang="en-US" sz="2000" b="1" u="none" strike="noStrike" dirty="0">
                          <a:solidFill>
                            <a:srgbClr val="000000"/>
                          </a:solidFill>
                          <a:effectLst/>
                        </a:rPr>
                        <a:t>880</a:t>
                      </a:r>
                      <a:endParaRPr lang="en-US" sz="2000" b="1" i="0" u="none" strike="noStrike" dirty="0">
                        <a:solidFill>
                          <a:srgbClr val="000000"/>
                        </a:solidFill>
                        <a:effectLst/>
                        <a:latin typeface="+mn-lt"/>
                      </a:endParaRPr>
                    </a:p>
                  </a:txBody>
                  <a:tcPr marL="6621" marR="6621" marT="6621" marB="0" anchor="ctr"/>
                </a:tc>
                <a:tc>
                  <a:txBody>
                    <a:bodyPr/>
                    <a:lstStyle/>
                    <a:p>
                      <a:pPr algn="ctr" fontAlgn="b"/>
                      <a:r>
                        <a:rPr lang="en-US" sz="2000" b="1" u="none" strike="noStrike" dirty="0">
                          <a:solidFill>
                            <a:srgbClr val="000000"/>
                          </a:solidFill>
                          <a:effectLst/>
                        </a:rPr>
                        <a:t>870 </a:t>
                      </a:r>
                      <a:endParaRPr lang="en-US" sz="2000" b="1" i="0" u="none" strike="noStrike" dirty="0">
                        <a:solidFill>
                          <a:srgbClr val="000000"/>
                        </a:solidFill>
                        <a:effectLst/>
                        <a:latin typeface="+mn-lt"/>
                      </a:endParaRPr>
                    </a:p>
                  </a:txBody>
                  <a:tcPr marL="6621" marR="6621" marT="6621" marB="0" anchor="ctr"/>
                </a:tc>
                <a:tc>
                  <a:txBody>
                    <a:bodyPr/>
                    <a:lstStyle/>
                    <a:p>
                      <a:pPr algn="ctr" fontAlgn="b"/>
                      <a:r>
                        <a:rPr lang="en-US" sz="2000" b="1" u="none" strike="noStrike" dirty="0">
                          <a:solidFill>
                            <a:srgbClr val="000000"/>
                          </a:solidFill>
                          <a:effectLst/>
                        </a:rPr>
                        <a:t>430</a:t>
                      </a:r>
                      <a:endParaRPr lang="en-US" sz="2000" b="1" i="0" u="none" strike="noStrike" dirty="0">
                        <a:solidFill>
                          <a:srgbClr val="000000"/>
                        </a:solidFill>
                        <a:effectLst/>
                        <a:latin typeface="+mn-lt"/>
                      </a:endParaRPr>
                    </a:p>
                  </a:txBody>
                  <a:tcPr marL="6621" marR="6621" marT="6621" marB="0" anchor="ctr"/>
                </a:tc>
                <a:tc>
                  <a:txBody>
                    <a:bodyPr/>
                    <a:lstStyle/>
                    <a:p>
                      <a:pPr algn="ctr" fontAlgn="b"/>
                      <a:r>
                        <a:rPr lang="en-US" sz="2000" b="1" u="none" strike="noStrike" dirty="0">
                          <a:solidFill>
                            <a:srgbClr val="000000"/>
                          </a:solidFill>
                          <a:effectLst/>
                        </a:rPr>
                        <a:t>3.0 MAF  </a:t>
                      </a:r>
                      <a:endParaRPr lang="en-US" sz="2000" b="1" i="0" u="none" strike="noStrike" dirty="0">
                        <a:solidFill>
                          <a:srgbClr val="000000"/>
                        </a:solidFill>
                        <a:effectLst/>
                        <a:latin typeface="+mn-lt"/>
                      </a:endParaRPr>
                    </a:p>
                  </a:txBody>
                  <a:tcPr marL="6621" marR="6621" marT="6621" marB="0" anchor="ctr"/>
                </a:tc>
                <a:extLst>
                  <a:ext uri="{0D108BD9-81ED-4DB2-BD59-A6C34878D82A}">
                    <a16:rowId xmlns:a16="http://schemas.microsoft.com/office/drawing/2014/main" val="2933425753"/>
                  </a:ext>
                </a:extLst>
              </a:tr>
              <a:tr h="387458">
                <a:tc gridSpan="6">
                  <a:txBody>
                    <a:bodyPr/>
                    <a:lstStyle/>
                    <a:p>
                      <a:pPr algn="l" fontAlgn="b"/>
                      <a:r>
                        <a:rPr lang="en-US" sz="1800" b="1" i="0" u="none" strike="noStrike" dirty="0">
                          <a:solidFill>
                            <a:srgbClr val="000000"/>
                          </a:solidFill>
                          <a:effectLst/>
                          <a:latin typeface="+mn-lt"/>
                        </a:rPr>
                        <a:t> </a:t>
                      </a:r>
                      <a:r>
                        <a:rPr lang="en-US" sz="1200" b="0" i="0" u="none" strike="noStrike" dirty="0">
                          <a:solidFill>
                            <a:srgbClr val="000000"/>
                          </a:solidFill>
                          <a:effectLst/>
                          <a:latin typeface="+mn-lt"/>
                        </a:rPr>
                        <a:t>KAF - thousand acre-feet,  MAF - million acre-feet</a:t>
                      </a:r>
                    </a:p>
                  </a:txBody>
                  <a:tcPr marL="6621" marR="6621" marT="6621" marB="0" anchor="ctr"/>
                </a:tc>
                <a:tc hMerge="1">
                  <a:txBody>
                    <a:bodyPr/>
                    <a:lstStyle/>
                    <a:p>
                      <a:pPr algn="ctr" fontAlgn="b"/>
                      <a:endParaRPr lang="en-US" sz="1800" b="1" i="0" u="none" strike="noStrike" dirty="0">
                        <a:solidFill>
                          <a:srgbClr val="000000"/>
                        </a:solidFill>
                        <a:effectLst/>
                        <a:latin typeface="+mn-lt"/>
                      </a:endParaRPr>
                    </a:p>
                  </a:txBody>
                  <a:tcPr marL="6621" marR="6621" marT="6621" marB="0" anchor="b"/>
                </a:tc>
                <a:tc hMerge="1">
                  <a:txBody>
                    <a:bodyPr/>
                    <a:lstStyle/>
                    <a:p>
                      <a:pPr algn="ctr" fontAlgn="b"/>
                      <a:endParaRPr lang="en-US" sz="1800" b="1" i="0" u="none" strike="noStrike" dirty="0">
                        <a:solidFill>
                          <a:srgbClr val="000000"/>
                        </a:solidFill>
                        <a:effectLst/>
                        <a:latin typeface="+mn-lt"/>
                      </a:endParaRPr>
                    </a:p>
                  </a:txBody>
                  <a:tcPr marL="6621" marR="6621" marT="6621" marB="0" anchor="b"/>
                </a:tc>
                <a:tc hMerge="1">
                  <a:txBody>
                    <a:bodyPr/>
                    <a:lstStyle/>
                    <a:p>
                      <a:pPr algn="ctr" fontAlgn="b"/>
                      <a:endParaRPr lang="en-US" sz="1800" b="1" i="0" u="none" strike="noStrike" dirty="0">
                        <a:solidFill>
                          <a:srgbClr val="000000"/>
                        </a:solidFill>
                        <a:effectLst/>
                        <a:latin typeface="+mn-lt"/>
                      </a:endParaRPr>
                    </a:p>
                  </a:txBody>
                  <a:tcPr marL="6621" marR="6621" marT="6621" marB="0" anchor="b"/>
                </a:tc>
                <a:tc hMerge="1">
                  <a:txBody>
                    <a:bodyPr/>
                    <a:lstStyle/>
                    <a:p>
                      <a:pPr algn="ctr" fontAlgn="b"/>
                      <a:endParaRPr lang="en-US" sz="1800" b="1" i="0" u="none" strike="noStrike" dirty="0">
                        <a:solidFill>
                          <a:srgbClr val="000000"/>
                        </a:solidFill>
                        <a:effectLst/>
                        <a:latin typeface="+mn-lt"/>
                      </a:endParaRPr>
                    </a:p>
                  </a:txBody>
                  <a:tcPr marL="6621" marR="6621" marT="6621" marB="0" anchor="b"/>
                </a:tc>
                <a:tc hMerge="1">
                  <a:txBody>
                    <a:bodyPr/>
                    <a:lstStyle/>
                    <a:p>
                      <a:pPr algn="l" fontAlgn="b"/>
                      <a:endParaRPr lang="en-US" sz="1800" b="1" i="0" u="none" strike="noStrike" dirty="0">
                        <a:solidFill>
                          <a:srgbClr val="000000"/>
                        </a:solidFill>
                        <a:effectLst/>
                        <a:latin typeface="+mn-lt"/>
                      </a:endParaRPr>
                    </a:p>
                  </a:txBody>
                  <a:tcPr marL="6621" marR="6621" marT="6621" marB="0" anchor="b"/>
                </a:tc>
                <a:extLst>
                  <a:ext uri="{0D108BD9-81ED-4DB2-BD59-A6C34878D82A}">
                    <a16:rowId xmlns:a16="http://schemas.microsoft.com/office/drawing/2014/main" val="2071292339"/>
                  </a:ext>
                </a:extLst>
              </a:tr>
            </a:tbl>
          </a:graphicData>
        </a:graphic>
      </p:graphicFrame>
      <p:sp>
        <p:nvSpPr>
          <p:cNvPr id="4" name="TextBox 3">
            <a:extLst>
              <a:ext uri="{FF2B5EF4-FFF2-40B4-BE49-F238E27FC236}">
                <a16:creationId xmlns:a16="http://schemas.microsoft.com/office/drawing/2014/main" id="{56114BD3-4182-BD2C-6561-C1ED1A2A6703}"/>
              </a:ext>
            </a:extLst>
          </p:cNvPr>
          <p:cNvSpPr txBox="1"/>
          <p:nvPr/>
        </p:nvSpPr>
        <p:spPr>
          <a:xfrm>
            <a:off x="445936" y="4556820"/>
            <a:ext cx="11238063"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None of the 3 MAF Created by Mandatory Reduction </a:t>
            </a:r>
            <a:r>
              <a:rPr lang="en-US" sz="2400" strike="sngStrike" dirty="0">
                <a:solidFill>
                  <a:srgbClr val="000000"/>
                </a:solidFill>
                <a:latin typeface="Arial" panose="020B0604020202020204" pitchFamily="34" charset="0"/>
                <a:ea typeface="Calibri" panose="020F0502020204030204" pitchFamily="34" charset="0"/>
                <a:cs typeface="Arial" panose="020B0604020202020204" pitchFamily="34" charset="0"/>
              </a:rPr>
              <a:t>(voluntary)</a:t>
            </a:r>
          </a:p>
          <a:p>
            <a:pPr marL="342900" indent="-34290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All Conservation Volumes Are “</a:t>
            </a:r>
            <a:r>
              <a:rPr lang="en-US" sz="2400" b="1" i="1" dirty="0">
                <a:solidFill>
                  <a:srgbClr val="000000"/>
                </a:solidFill>
                <a:latin typeface="Arial" panose="020B0604020202020204" pitchFamily="34" charset="0"/>
                <a:ea typeface="Calibri" panose="020F0502020204030204" pitchFamily="34" charset="0"/>
                <a:cs typeface="Arial" panose="020B0604020202020204" pitchFamily="34" charset="0"/>
              </a:rPr>
              <a:t>In Addition To</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2007 Interim Guidelines, the Lower Basin DCP, and Minute 323</a:t>
            </a:r>
          </a:p>
          <a:p>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AE3DBCA-CD7C-D478-272D-135F1F407CA8}"/>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7" name="Footer Placeholder 6">
            <a:extLst>
              <a:ext uri="{FF2B5EF4-FFF2-40B4-BE49-F238E27FC236}">
                <a16:creationId xmlns:a16="http://schemas.microsoft.com/office/drawing/2014/main" id="{A0F55F63-AF15-6CAC-63DD-A758548EC940}"/>
              </a:ext>
            </a:extLst>
          </p:cNvPr>
          <p:cNvSpPr>
            <a:spLocks noGrp="1"/>
          </p:cNvSpPr>
          <p:nvPr>
            <p:ph type="ftr" sz="quarter" idx="11"/>
          </p:nvPr>
        </p:nvSpPr>
        <p:spPr/>
        <p:txBody>
          <a:bodyPr/>
          <a:lstStyle/>
          <a:p>
            <a:r>
              <a:rPr lang="en-US" dirty="0"/>
              <a:t>Colorado River Discussions</a:t>
            </a:r>
          </a:p>
        </p:txBody>
      </p:sp>
    </p:spTree>
    <p:extLst>
      <p:ext uri="{BB962C8B-B14F-4D97-AF65-F5344CB8AC3E}">
        <p14:creationId xmlns:p14="http://schemas.microsoft.com/office/powerpoint/2010/main" val="53269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BCC02-31BF-BE4A-6172-1DCCB9AD9A0F}"/>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5" name="Footer Placeholder 4">
            <a:extLst>
              <a:ext uri="{FF2B5EF4-FFF2-40B4-BE49-F238E27FC236}">
                <a16:creationId xmlns:a16="http://schemas.microsoft.com/office/drawing/2014/main" id="{56905AB1-6AF0-D67A-CECD-38E24F32BDF8}"/>
              </a:ext>
            </a:extLst>
          </p:cNvPr>
          <p:cNvSpPr>
            <a:spLocks noGrp="1"/>
          </p:cNvSpPr>
          <p:nvPr>
            <p:ph type="ftr" sz="quarter" idx="3"/>
          </p:nvPr>
        </p:nvSpPr>
        <p:spPr/>
        <p:txBody>
          <a:bodyPr/>
          <a:lstStyle/>
          <a:p>
            <a:r>
              <a:rPr lang="en-US"/>
              <a:t>Colorado River Discussions</a:t>
            </a:r>
            <a:endParaRPr lang="en-US" dirty="0"/>
          </a:p>
        </p:txBody>
      </p:sp>
      <p:sp>
        <p:nvSpPr>
          <p:cNvPr id="6" name="Title 1">
            <a:extLst>
              <a:ext uri="{FF2B5EF4-FFF2-40B4-BE49-F238E27FC236}">
                <a16:creationId xmlns:a16="http://schemas.microsoft.com/office/drawing/2014/main" id="{35F6AB04-0663-9BCA-F8E6-CDD30CD64B98}"/>
              </a:ext>
            </a:extLst>
          </p:cNvPr>
          <p:cNvSpPr txBox="1">
            <a:spLocks/>
          </p:cNvSpPr>
          <p:nvPr/>
        </p:nvSpPr>
        <p:spPr>
          <a:xfrm>
            <a:off x="419099" y="385988"/>
            <a:ext cx="9071369" cy="76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dirty="0"/>
              <a:t>Lower Basin States Proposal</a:t>
            </a:r>
          </a:p>
        </p:txBody>
      </p:sp>
      <p:sp>
        <p:nvSpPr>
          <p:cNvPr id="7" name="TextBox 6">
            <a:extLst>
              <a:ext uri="{FF2B5EF4-FFF2-40B4-BE49-F238E27FC236}">
                <a16:creationId xmlns:a16="http://schemas.microsoft.com/office/drawing/2014/main" id="{4B1C22AF-017E-F2C4-622B-AEF3D168481F}"/>
              </a:ext>
            </a:extLst>
          </p:cNvPr>
          <p:cNvSpPr txBox="1"/>
          <p:nvPr/>
        </p:nvSpPr>
        <p:spPr>
          <a:xfrm>
            <a:off x="1" y="1287571"/>
            <a:ext cx="8897256" cy="5068779"/>
          </a:xfrm>
          <a:prstGeom prst="rect">
            <a:avLst/>
          </a:prstGeom>
        </p:spPr>
        <p:txBody>
          <a:bodyPr vert="horz" lIns="91440" tIns="45720" rIns="91440" bIns="45720" rtlCol="0">
            <a:normAutofit/>
          </a:bodyPr>
          <a:lstStyle/>
          <a:p>
            <a:pPr marL="457200" marR="0" indent="-228600">
              <a:lnSpc>
                <a:spcPct val="90000"/>
              </a:lnSpc>
              <a:spcBef>
                <a:spcPts val="0"/>
              </a:spcBef>
              <a:spcAft>
                <a:spcPts val="600"/>
              </a:spcAft>
              <a:buFont typeface="Arial" panose="020B0604020202020204" pitchFamily="34" charset="0"/>
              <a:buChar char="•"/>
            </a:pPr>
            <a:r>
              <a:rPr lang="en-US" sz="2500" b="1" dirty="0"/>
              <a:t>Conservation Volumes:</a:t>
            </a:r>
          </a:p>
          <a:p>
            <a:pPr lvl="2" indent="-228600">
              <a:lnSpc>
                <a:spcPct val="90000"/>
              </a:lnSpc>
              <a:spcAft>
                <a:spcPts val="600"/>
              </a:spcAft>
              <a:buFont typeface="Arial" panose="020B0604020202020204" pitchFamily="34" charset="0"/>
              <a:buChar char="•"/>
            </a:pPr>
            <a:r>
              <a:rPr lang="en-US" sz="2500" dirty="0"/>
              <a:t>System Conservation or Intentionally Created Surplus</a:t>
            </a:r>
          </a:p>
          <a:p>
            <a:pPr marL="457200" marR="0" indent="-228600">
              <a:lnSpc>
                <a:spcPct val="90000"/>
              </a:lnSpc>
              <a:spcBef>
                <a:spcPts val="0"/>
              </a:spcBef>
              <a:spcAft>
                <a:spcPts val="600"/>
              </a:spcAft>
              <a:buFont typeface="Arial" panose="020B0604020202020204" pitchFamily="34" charset="0"/>
              <a:buChar char="•"/>
            </a:pPr>
            <a:endParaRPr lang="en-US" sz="2500" dirty="0"/>
          </a:p>
          <a:p>
            <a:pPr marL="457200" marR="0" indent="-228600">
              <a:lnSpc>
                <a:spcPct val="90000"/>
              </a:lnSpc>
              <a:spcBef>
                <a:spcPts val="0"/>
              </a:spcBef>
              <a:spcAft>
                <a:spcPts val="600"/>
              </a:spcAft>
              <a:buFont typeface="Arial" panose="020B0604020202020204" pitchFamily="34" charset="0"/>
              <a:buChar char="•"/>
            </a:pPr>
            <a:r>
              <a:rPr lang="en-US" sz="2500" b="1" dirty="0"/>
              <a:t>Due to limitations in ICS Storage Space:</a:t>
            </a:r>
          </a:p>
          <a:p>
            <a:pPr marL="914400" lvl="1" indent="-228600">
              <a:lnSpc>
                <a:spcPct val="90000"/>
              </a:lnSpc>
              <a:spcAft>
                <a:spcPts val="600"/>
              </a:spcAft>
              <a:buFont typeface="Arial" panose="020B0604020202020204" pitchFamily="34" charset="0"/>
              <a:buChar char="•"/>
            </a:pPr>
            <a:r>
              <a:rPr lang="en-US" sz="2500" dirty="0"/>
              <a:t>Some DCP ICS Will Become System Water</a:t>
            </a:r>
          </a:p>
          <a:p>
            <a:pPr marR="0" indent="-228600">
              <a:lnSpc>
                <a:spcPct val="90000"/>
              </a:lnSpc>
              <a:spcBef>
                <a:spcPts val="0"/>
              </a:spcBef>
              <a:spcAft>
                <a:spcPts val="600"/>
              </a:spcAft>
              <a:buFont typeface="Arial" panose="020B0604020202020204" pitchFamily="34" charset="0"/>
              <a:buChar char="•"/>
            </a:pPr>
            <a:endParaRPr lang="en-US" sz="2500" dirty="0"/>
          </a:p>
          <a:p>
            <a:pPr marL="457200" marR="0" indent="-228600">
              <a:lnSpc>
                <a:spcPct val="90000"/>
              </a:lnSpc>
              <a:spcBef>
                <a:spcPts val="0"/>
              </a:spcBef>
              <a:spcAft>
                <a:spcPts val="600"/>
              </a:spcAft>
              <a:buFont typeface="Arial" panose="020B0604020202020204" pitchFamily="34" charset="0"/>
              <a:buChar char="•"/>
            </a:pPr>
            <a:r>
              <a:rPr lang="en-US" sz="2500" b="1" dirty="0"/>
              <a:t>ICS Created Toward System Conservation Volumes</a:t>
            </a:r>
            <a:r>
              <a:rPr lang="en-US" sz="2500" dirty="0"/>
              <a:t>:</a:t>
            </a:r>
          </a:p>
          <a:p>
            <a:pPr marL="914400" lvl="1" indent="-228600">
              <a:lnSpc>
                <a:spcPct val="90000"/>
              </a:lnSpc>
              <a:spcAft>
                <a:spcPts val="600"/>
              </a:spcAft>
              <a:buFont typeface="Arial" panose="020B0604020202020204" pitchFamily="34" charset="0"/>
              <a:buChar char="•"/>
            </a:pPr>
            <a:r>
              <a:rPr lang="en-US" sz="2500" dirty="0"/>
              <a:t>Cannot be delivered, transferred or assigned before December 31, 2026</a:t>
            </a:r>
          </a:p>
        </p:txBody>
      </p:sp>
      <p:pic>
        <p:nvPicPr>
          <p:cNvPr id="8" name="Picture 7">
            <a:extLst>
              <a:ext uri="{FF2B5EF4-FFF2-40B4-BE49-F238E27FC236}">
                <a16:creationId xmlns:a16="http://schemas.microsoft.com/office/drawing/2014/main" id="{57CA98A8-7421-9448-D9B0-10EAAC9F81C3}"/>
              </a:ext>
            </a:extLst>
          </p:cNvPr>
          <p:cNvPicPr>
            <a:picLocks noChangeAspect="1"/>
          </p:cNvPicPr>
          <p:nvPr/>
        </p:nvPicPr>
        <p:blipFill>
          <a:blip r:embed="rId2"/>
          <a:stretch>
            <a:fillRect/>
          </a:stretch>
        </p:blipFill>
        <p:spPr>
          <a:xfrm>
            <a:off x="9141192" y="1380916"/>
            <a:ext cx="2804886" cy="1402443"/>
          </a:xfrm>
          <a:prstGeom prst="rect">
            <a:avLst/>
          </a:prstGeom>
        </p:spPr>
      </p:pic>
      <p:pic>
        <p:nvPicPr>
          <p:cNvPr id="9" name="Picture 4" descr="Image result for lake powell">
            <a:extLst>
              <a:ext uri="{FF2B5EF4-FFF2-40B4-BE49-F238E27FC236}">
                <a16:creationId xmlns:a16="http://schemas.microsoft.com/office/drawing/2014/main" id="{875443CC-242D-1B7A-6BBC-4B44A8DD8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2186" y="2901169"/>
            <a:ext cx="2803892" cy="186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8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86" y="366395"/>
            <a:ext cx="11130119" cy="584936"/>
          </a:xfrm>
        </p:spPr>
        <p:txBody>
          <a:bodyPr>
            <a:noAutofit/>
          </a:bodyPr>
          <a:lstStyle/>
          <a:p>
            <a:pPr lvl="0" defTabSz="609585">
              <a:lnSpc>
                <a:spcPct val="100000"/>
              </a:lnSpc>
              <a:defRPr/>
            </a:pPr>
            <a:r>
              <a:rPr lang="en-US" sz="3600" b="1" dirty="0">
                <a:solidFill>
                  <a:srgbClr val="004386"/>
                </a:solidFill>
              </a:rPr>
              <a:t>Lower Basin States Proposal - Triggers</a:t>
            </a:r>
          </a:p>
        </p:txBody>
      </p:sp>
      <p:sp>
        <p:nvSpPr>
          <p:cNvPr id="8" name="TextBox 7">
            <a:extLst>
              <a:ext uri="{FF2B5EF4-FFF2-40B4-BE49-F238E27FC236}">
                <a16:creationId xmlns:a16="http://schemas.microsoft.com/office/drawing/2014/main" id="{B499111F-747B-7B7C-1991-6DD8E21A886E}"/>
              </a:ext>
            </a:extLst>
          </p:cNvPr>
          <p:cNvSpPr txBox="1"/>
          <p:nvPr/>
        </p:nvSpPr>
        <p:spPr>
          <a:xfrm>
            <a:off x="416586" y="1233780"/>
            <a:ext cx="11358827" cy="4739759"/>
          </a:xfrm>
          <a:prstGeom prst="rect">
            <a:avLst/>
          </a:prstGeom>
          <a:noFill/>
        </p:spPr>
        <p:txBody>
          <a:bodyPr wrap="square">
            <a:spAutoFit/>
          </a:bodyPr>
          <a:lstStyle/>
          <a:p>
            <a:pPr marL="457200" indent="-457200">
              <a:buFont typeface="Arial" panose="020B0604020202020204" pitchFamily="34" charset="0"/>
              <a:buChar char="•"/>
            </a:pP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If </a:t>
            </a:r>
            <a:r>
              <a:rPr lang="en-US" sz="2600" b="1" dirty="0">
                <a:solidFill>
                  <a:srgbClr val="000000"/>
                </a:solidFill>
                <a:latin typeface="Arial" panose="020B0604020202020204" pitchFamily="34" charset="0"/>
                <a:ea typeface="Calibri" panose="020F0502020204030204" pitchFamily="34" charset="0"/>
                <a:cs typeface="Arial" panose="020B0604020202020204" pitchFamily="34" charset="0"/>
              </a:rPr>
              <a:t>Mead</a:t>
            </a: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 Below 1,025 feet </a:t>
            </a:r>
            <a:r>
              <a:rPr lang="en-US" sz="2000" dirty="0">
                <a:solidFill>
                  <a:srgbClr val="000000"/>
                </a:solidFill>
                <a:latin typeface="Arial" panose="020B0604020202020204" pitchFamily="34" charset="0"/>
                <a:cs typeface="Arial" panose="020B0604020202020204" pitchFamily="34" charset="0"/>
              </a:rPr>
              <a:t>(in April 24 MS Minimum Probable in 2024, 2025, and 2026):</a:t>
            </a:r>
          </a:p>
          <a:p>
            <a:pPr marL="1371600" lvl="2" indent="-457200">
              <a:buFont typeface="Arial" panose="020B0604020202020204" pitchFamily="34" charset="0"/>
              <a:buChar char="•"/>
            </a:pPr>
            <a:r>
              <a:rPr lang="en-US" sz="2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Lower Division States</a:t>
            </a:r>
            <a:r>
              <a:rPr lang="en-US" sz="2600" u="sng"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45 days to Propose Plan to Reclamation, Protect From </a:t>
            </a: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G</a:t>
            </a: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oing </a:t>
            </a: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elow 1,000 feet</a:t>
            </a:r>
          </a:p>
          <a:p>
            <a:pPr marL="457200" marR="0" indent="-457200">
              <a:spcBef>
                <a:spcPts val="0"/>
              </a:spcBef>
              <a:spcAft>
                <a:spcPts val="0"/>
              </a:spcAft>
              <a:buFont typeface="Arial" panose="020B0604020202020204" pitchFamily="34" charset="0"/>
              <a:buChar char="•"/>
            </a:pPr>
            <a:endPar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371600" lvl="2" indent="-457200">
              <a:buFont typeface="Arial" panose="020B0604020202020204" pitchFamily="34" charset="0"/>
              <a:buChar char="•"/>
            </a:pP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If Plan Not Developed:</a:t>
            </a:r>
          </a:p>
          <a:p>
            <a:pPr marL="1828800" lvl="3" indent="-457200">
              <a:buFont typeface="Arial" panose="020B0604020202020204" pitchFamily="34" charset="0"/>
              <a:buChar char="•"/>
            </a:pP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Reclamation Take Independent Actions to Protect 1,000 feet</a:t>
            </a:r>
            <a:endPar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pPr>
            <a:endPar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buFont typeface="Arial" panose="020B0604020202020204" pitchFamily="34" charset="0"/>
              <a:buChar char="•"/>
            </a:pPr>
            <a:r>
              <a:rPr lang="en-US" sz="2500" dirty="0">
                <a:solidFill>
                  <a:srgbClr val="000000"/>
                </a:solidFill>
                <a:ea typeface="Calibri" panose="020F0502020204030204" pitchFamily="34" charset="0"/>
              </a:rPr>
              <a:t>If </a:t>
            </a:r>
            <a:r>
              <a:rPr lang="en-US" sz="2500" b="1" dirty="0">
                <a:solidFill>
                  <a:srgbClr val="000000"/>
                </a:solidFill>
                <a:ea typeface="Calibri" panose="020F0502020204030204" pitchFamily="34" charset="0"/>
              </a:rPr>
              <a:t>Lake Powell </a:t>
            </a:r>
            <a:r>
              <a:rPr lang="en-US" sz="2500" dirty="0">
                <a:solidFill>
                  <a:srgbClr val="000000"/>
                </a:solidFill>
                <a:ea typeface="Calibri" panose="020F0502020204030204" pitchFamily="34" charset="0"/>
              </a:rPr>
              <a:t>Below 3,500 feet </a:t>
            </a:r>
            <a:r>
              <a:rPr lang="en-US" sz="2000" dirty="0">
                <a:solidFill>
                  <a:srgbClr val="000000"/>
                </a:solidFill>
                <a:latin typeface="Arial" panose="020B0604020202020204" pitchFamily="34" charset="0"/>
                <a:cs typeface="Arial" panose="020B0604020202020204" pitchFamily="34" charset="0"/>
              </a:rPr>
              <a:t>(in any of the upcoming 12 months, any 24 MS Minimum Probable projections):</a:t>
            </a:r>
          </a:p>
          <a:p>
            <a:pPr marL="914400" lvl="1" indent="-457200">
              <a:buFont typeface="Arial" panose="020B0604020202020204" pitchFamily="34" charset="0"/>
              <a:buChar char="•"/>
            </a:pPr>
            <a:r>
              <a:rPr lang="en-US" sz="2500" dirty="0">
                <a:solidFill>
                  <a:srgbClr val="000000"/>
                </a:solidFill>
                <a:effectLst/>
                <a:ea typeface="Calibri" panose="020F0502020204030204" pitchFamily="34" charset="0"/>
              </a:rPr>
              <a:t>Reclamation </a:t>
            </a:r>
            <a:r>
              <a:rPr lang="en-US" sz="2000" dirty="0">
                <a:solidFill>
                  <a:srgbClr val="000000"/>
                </a:solidFill>
                <a:latin typeface="Arial" panose="020B0604020202020204" pitchFamily="34" charset="0"/>
                <a:cs typeface="Arial" panose="020B0604020202020204" pitchFamily="34" charset="0"/>
              </a:rPr>
              <a:t>(mid-year adjustment):</a:t>
            </a:r>
          </a:p>
          <a:p>
            <a:pPr marL="1371600" lvl="2" indent="-457200">
              <a:buFont typeface="Arial" panose="020B0604020202020204" pitchFamily="34" charset="0"/>
              <a:buChar char="•"/>
            </a:pPr>
            <a:r>
              <a:rPr lang="en-US" sz="2500" dirty="0">
                <a:solidFill>
                  <a:srgbClr val="000000"/>
                </a:solidFill>
                <a:ea typeface="Calibri" panose="020F0502020204030204" pitchFamily="34" charset="0"/>
              </a:rPr>
              <a:t>R</a:t>
            </a:r>
            <a:r>
              <a:rPr lang="en-US" sz="2500" dirty="0">
                <a:solidFill>
                  <a:srgbClr val="000000"/>
                </a:solidFill>
                <a:effectLst/>
                <a:ea typeface="Calibri" panose="020F0502020204030204" pitchFamily="34" charset="0"/>
              </a:rPr>
              <a:t>educe Powell Release</a:t>
            </a:r>
            <a:r>
              <a:rPr lang="en-US" sz="2500" b="1" dirty="0">
                <a:solidFill>
                  <a:srgbClr val="000000"/>
                </a:solidFill>
                <a:effectLst/>
                <a:ea typeface="Calibri" panose="020F0502020204030204" pitchFamily="34" charset="0"/>
              </a:rPr>
              <a:t> </a:t>
            </a:r>
            <a:r>
              <a:rPr lang="en-US" sz="2500" dirty="0">
                <a:solidFill>
                  <a:srgbClr val="000000"/>
                </a:solidFill>
                <a:effectLst/>
                <a:ea typeface="Calibri" panose="020F0502020204030204" pitchFamily="34" charset="0"/>
              </a:rPr>
              <a:t>to no less than 6.0 MAF</a:t>
            </a:r>
            <a:endParaRPr lang="en-US" sz="2500" dirty="0">
              <a:solidFill>
                <a:srgbClr val="000000"/>
              </a:solidFill>
              <a:ea typeface="Calibri" panose="020F0502020204030204" pitchFamily="34" charset="0"/>
            </a:endParaRPr>
          </a:p>
          <a:p>
            <a:pPr marL="1371600" lvl="2" indent="-457200">
              <a:buFont typeface="Arial" panose="020B0604020202020204" pitchFamily="34" charset="0"/>
              <a:buChar char="•"/>
            </a:pPr>
            <a:r>
              <a:rPr lang="en-US" sz="2500" dirty="0">
                <a:solidFill>
                  <a:srgbClr val="000000"/>
                </a:solidFill>
                <a:effectLst/>
                <a:ea typeface="Calibri" panose="020F0502020204030204" pitchFamily="34" charset="0"/>
              </a:rPr>
              <a:t>After </a:t>
            </a:r>
            <a:r>
              <a:rPr lang="en-US" sz="2500" dirty="0">
                <a:solidFill>
                  <a:srgbClr val="000000"/>
                </a:solidFill>
                <a:ea typeface="Calibri" panose="020F0502020204030204" pitchFamily="34" charset="0"/>
              </a:rPr>
              <a:t>O</a:t>
            </a:r>
            <a:r>
              <a:rPr lang="en-US" sz="2500" dirty="0">
                <a:solidFill>
                  <a:srgbClr val="000000"/>
                </a:solidFill>
                <a:effectLst/>
                <a:ea typeface="Calibri" panose="020F0502020204030204" pitchFamily="34" charset="0"/>
              </a:rPr>
              <a:t>ther </a:t>
            </a:r>
            <a:r>
              <a:rPr lang="en-US" sz="2500" dirty="0">
                <a:solidFill>
                  <a:srgbClr val="000000"/>
                </a:solidFill>
                <a:ea typeface="Calibri" panose="020F0502020204030204" pitchFamily="34" charset="0"/>
              </a:rPr>
              <a:t>A</a:t>
            </a:r>
            <a:r>
              <a:rPr lang="en-US" sz="2500" dirty="0">
                <a:solidFill>
                  <a:srgbClr val="000000"/>
                </a:solidFill>
                <a:effectLst/>
                <a:ea typeface="Calibri" panose="020F0502020204030204" pitchFamily="34" charset="0"/>
              </a:rPr>
              <a:t>ctions </a:t>
            </a:r>
            <a:r>
              <a:rPr lang="en-US" sz="2500" dirty="0">
                <a:solidFill>
                  <a:srgbClr val="000000"/>
                </a:solidFill>
                <a:ea typeface="Calibri" panose="020F0502020204030204" pitchFamily="34" charset="0"/>
              </a:rPr>
              <a:t>H</a:t>
            </a:r>
            <a:r>
              <a:rPr lang="en-US" sz="2500" dirty="0">
                <a:solidFill>
                  <a:srgbClr val="000000"/>
                </a:solidFill>
                <a:effectLst/>
                <a:ea typeface="Calibri" panose="020F0502020204030204" pitchFamily="34" charset="0"/>
              </a:rPr>
              <a:t>ave Been Taken</a:t>
            </a:r>
          </a:p>
        </p:txBody>
      </p:sp>
      <p:sp>
        <p:nvSpPr>
          <p:cNvPr id="3" name="Footer Placeholder 5">
            <a:extLst>
              <a:ext uri="{FF2B5EF4-FFF2-40B4-BE49-F238E27FC236}">
                <a16:creationId xmlns:a16="http://schemas.microsoft.com/office/drawing/2014/main" id="{10A3C28E-3523-E33A-0441-4D0754535324}"/>
              </a:ext>
            </a:extLst>
          </p:cNvPr>
          <p:cNvSpPr txBox="1">
            <a:spLocks/>
          </p:cNvSpPr>
          <p:nvPr/>
        </p:nvSpPr>
        <p:spPr>
          <a:xfrm>
            <a:off x="1371600" y="6126480"/>
            <a:ext cx="777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rgbClr val="3F3E40">
                    <a:lumMod val="60000"/>
                    <a:lumOff val="40000"/>
                  </a:srgbClr>
                </a:solidFill>
                <a:latin typeface="Arial" panose="020B0604020202020204"/>
              </a:rPr>
              <a:t>Colorado River Discussions</a:t>
            </a:r>
          </a:p>
        </p:txBody>
      </p:sp>
      <p:sp>
        <p:nvSpPr>
          <p:cNvPr id="5" name="Slide Number Placeholder 4">
            <a:extLst>
              <a:ext uri="{FF2B5EF4-FFF2-40B4-BE49-F238E27FC236}">
                <a16:creationId xmlns:a16="http://schemas.microsoft.com/office/drawing/2014/main" id="{247D1F55-4561-544E-FF59-879E000B8E7D}"/>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21329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44" y="362948"/>
            <a:ext cx="11895856" cy="584936"/>
          </a:xfrm>
        </p:spPr>
        <p:txBody>
          <a:bodyPr>
            <a:noAutofit/>
          </a:bodyPr>
          <a:lstStyle/>
          <a:p>
            <a:pPr lvl="0" defTabSz="609585">
              <a:lnSpc>
                <a:spcPct val="100000"/>
              </a:lnSpc>
              <a:defRPr/>
            </a:pPr>
            <a:r>
              <a:rPr lang="en-US" sz="3500" b="1" dirty="0">
                <a:solidFill>
                  <a:srgbClr val="004386"/>
                </a:solidFill>
              </a:rPr>
              <a:t>Reclamation “Bucket 2” Funding Announcement</a:t>
            </a:r>
          </a:p>
        </p:txBody>
      </p:sp>
      <p:sp>
        <p:nvSpPr>
          <p:cNvPr id="8" name="TextBox 7">
            <a:extLst>
              <a:ext uri="{FF2B5EF4-FFF2-40B4-BE49-F238E27FC236}">
                <a16:creationId xmlns:a16="http://schemas.microsoft.com/office/drawing/2014/main" id="{B499111F-747B-7B7C-1991-6DD8E21A886E}"/>
              </a:ext>
            </a:extLst>
          </p:cNvPr>
          <p:cNvSpPr txBox="1"/>
          <p:nvPr/>
        </p:nvSpPr>
        <p:spPr>
          <a:xfrm>
            <a:off x="267692" y="1165171"/>
            <a:ext cx="8996144" cy="4770537"/>
          </a:xfrm>
          <a:prstGeom prst="rect">
            <a:avLst/>
          </a:prstGeom>
          <a:noFill/>
        </p:spPr>
        <p:txBody>
          <a:bodyPr wrap="square">
            <a:spAutoFit/>
          </a:bodyPr>
          <a:lstStyle/>
          <a:p>
            <a:pPr marL="342900" indent="-342900">
              <a:buFont typeface="Arial" panose="020B0604020202020204" pitchFamily="34" charset="0"/>
              <a:buChar char="•"/>
            </a:pPr>
            <a:r>
              <a:rPr lang="en-US" sz="2400" dirty="0"/>
              <a:t>May 24: Reclamation Issued Funding Opportunity for Voluntary Participation in the LC Conservation and Efficiency Program.</a:t>
            </a:r>
          </a:p>
          <a:p>
            <a:pPr marL="800100" lvl="1" indent="-342900">
              <a:buFont typeface="Arial" panose="020B0604020202020204" pitchFamily="34" charset="0"/>
              <a:buChar char="•"/>
            </a:pPr>
            <a:r>
              <a:rPr lang="en-US" sz="2400" dirty="0"/>
              <a:t>“Bucket 2” Funding Pool (Inflation Reduction Act)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Eligible Projects Include (but not limited to):</a:t>
            </a:r>
          </a:p>
          <a:p>
            <a:pPr marL="800100" lvl="1" indent="-342900">
              <a:buFont typeface="Arial" panose="020B0604020202020204" pitchFamily="34" charset="0"/>
              <a:buChar char="•"/>
            </a:pPr>
            <a:r>
              <a:rPr lang="en-US" sz="2400" dirty="0"/>
              <a:t>Canal Lining and Conveyance System Rehabilitation</a:t>
            </a:r>
          </a:p>
          <a:p>
            <a:pPr marL="800100" lvl="1" indent="-342900">
              <a:buFont typeface="Arial" panose="020B0604020202020204" pitchFamily="34" charset="0"/>
              <a:buChar char="•"/>
            </a:pPr>
            <a:r>
              <a:rPr lang="en-US" sz="2400" dirty="0"/>
              <a:t>Agricultural Upgrades (Technology or Management)</a:t>
            </a:r>
          </a:p>
          <a:p>
            <a:pPr marL="800100" lvl="1" indent="-342900">
              <a:buFont typeface="Arial" panose="020B0604020202020204" pitchFamily="34" charset="0"/>
              <a:buChar char="•"/>
            </a:pPr>
            <a:r>
              <a:rPr lang="en-US" sz="2400" dirty="0"/>
              <a:t>Urban Water Efficiency Projects</a:t>
            </a:r>
          </a:p>
          <a:p>
            <a:pPr marL="800100" lvl="1" indent="-342900">
              <a:buFont typeface="Arial" panose="020B0604020202020204" pitchFamily="34" charset="0"/>
              <a:buChar char="•"/>
            </a:pPr>
            <a:r>
              <a:rPr lang="en-US" sz="2400" dirty="0"/>
              <a:t>Non-Functional Turf Replacement</a:t>
            </a:r>
          </a:p>
          <a:p>
            <a:pPr marL="800100" lvl="1" indent="-342900">
              <a:buFont typeface="Arial" panose="020B0604020202020204" pitchFamily="34" charset="0"/>
              <a:buChar char="•"/>
            </a:pPr>
            <a:r>
              <a:rPr lang="en-US" sz="2400" dirty="0"/>
              <a:t>Water Storage Projects Lead to Operational Flexibilities  </a:t>
            </a:r>
          </a:p>
          <a:p>
            <a:pPr marL="8001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a:t>Proposals must be submitted electronically to Reclamation by July 19, 2023.</a:t>
            </a:r>
          </a:p>
        </p:txBody>
      </p:sp>
      <p:sp>
        <p:nvSpPr>
          <p:cNvPr id="3" name="Footer Placeholder 5">
            <a:extLst>
              <a:ext uri="{FF2B5EF4-FFF2-40B4-BE49-F238E27FC236}">
                <a16:creationId xmlns:a16="http://schemas.microsoft.com/office/drawing/2014/main" id="{10A3C28E-3523-E33A-0441-4D0754535324}"/>
              </a:ext>
            </a:extLst>
          </p:cNvPr>
          <p:cNvSpPr txBox="1">
            <a:spLocks/>
          </p:cNvSpPr>
          <p:nvPr/>
        </p:nvSpPr>
        <p:spPr>
          <a:xfrm>
            <a:off x="1371600" y="6126480"/>
            <a:ext cx="777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rgbClr val="3F3E40">
                    <a:lumMod val="60000"/>
                    <a:lumOff val="40000"/>
                  </a:srgbClr>
                </a:solidFill>
                <a:latin typeface="Arial" panose="020B0604020202020204"/>
              </a:rPr>
              <a:t>Colorado River Discussions</a:t>
            </a:r>
          </a:p>
        </p:txBody>
      </p:sp>
      <p:sp>
        <p:nvSpPr>
          <p:cNvPr id="5" name="Slide Number Placeholder 4">
            <a:extLst>
              <a:ext uri="{FF2B5EF4-FFF2-40B4-BE49-F238E27FC236}">
                <a16:creationId xmlns:a16="http://schemas.microsoft.com/office/drawing/2014/main" id="{EB05574B-4E56-9F37-B83B-08AB224018EC}"/>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Picture 5">
            <a:extLst>
              <a:ext uri="{FF2B5EF4-FFF2-40B4-BE49-F238E27FC236}">
                <a16:creationId xmlns:a16="http://schemas.microsoft.com/office/drawing/2014/main" id="{BC05142F-DCAF-6938-2D06-462957810A1E}"/>
              </a:ext>
            </a:extLst>
          </p:cNvPr>
          <p:cNvPicPr>
            <a:picLocks noChangeAspect="1"/>
          </p:cNvPicPr>
          <p:nvPr/>
        </p:nvPicPr>
        <p:blipFill>
          <a:blip r:embed="rId3"/>
          <a:stretch>
            <a:fillRect/>
          </a:stretch>
        </p:blipFill>
        <p:spPr>
          <a:xfrm>
            <a:off x="9263835" y="1599746"/>
            <a:ext cx="2812051" cy="3658507"/>
          </a:xfrm>
          <a:prstGeom prst="rect">
            <a:avLst/>
          </a:prstGeom>
          <a:ln>
            <a:solidFill>
              <a:schemeClr val="tx1">
                <a:lumMod val="50000"/>
              </a:schemeClr>
            </a:solidFill>
          </a:ln>
        </p:spPr>
      </p:pic>
    </p:spTree>
    <p:extLst>
      <p:ext uri="{BB962C8B-B14F-4D97-AF65-F5344CB8AC3E}">
        <p14:creationId xmlns:p14="http://schemas.microsoft.com/office/powerpoint/2010/main" val="247543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D988-578D-E168-F2CB-8629F6BFA6F6}"/>
              </a:ext>
            </a:extLst>
          </p:cNvPr>
          <p:cNvSpPr>
            <a:spLocks noGrp="1"/>
          </p:cNvSpPr>
          <p:nvPr>
            <p:ph type="ctrTitle"/>
          </p:nvPr>
        </p:nvSpPr>
        <p:spPr>
          <a:xfrm>
            <a:off x="2895600" y="1959429"/>
            <a:ext cx="6400800" cy="2103120"/>
          </a:xfrm>
        </p:spPr>
        <p:txBody>
          <a:bodyPr/>
          <a:lstStyle/>
          <a:p>
            <a:pPr algn="ctr"/>
            <a:r>
              <a:rPr lang="en-US" dirty="0"/>
              <a:t>Questions?</a:t>
            </a:r>
          </a:p>
        </p:txBody>
      </p:sp>
    </p:spTree>
    <p:extLst>
      <p:ext uri="{BB962C8B-B14F-4D97-AF65-F5344CB8AC3E}">
        <p14:creationId xmlns:p14="http://schemas.microsoft.com/office/powerpoint/2010/main" val="2831091613"/>
      </p:ext>
    </p:extLst>
  </p:cSld>
  <p:clrMapOvr>
    <a:masterClrMapping/>
  </p:clrMapOvr>
</p:sld>
</file>

<file path=ppt/theme/theme1.xml><?xml version="1.0" encoding="utf-8"?>
<a:theme xmlns:a="http://schemas.openxmlformats.org/drawingml/2006/main" name="1_Office Theme">
  <a:themeElements>
    <a:clrScheme name="Central Arizona Project">
      <a:dk1>
        <a:srgbClr val="3F3E40"/>
      </a:dk1>
      <a:lt1>
        <a:srgbClr val="FFFFFF"/>
      </a:lt1>
      <a:dk2>
        <a:srgbClr val="004386"/>
      </a:dk2>
      <a:lt2>
        <a:srgbClr val="E3E1DC"/>
      </a:lt2>
      <a:accent1>
        <a:srgbClr val="3F3E40"/>
      </a:accent1>
      <a:accent2>
        <a:srgbClr val="004386"/>
      </a:accent2>
      <a:accent3>
        <a:srgbClr val="BE9969"/>
      </a:accent3>
      <a:accent4>
        <a:srgbClr val="3687BA"/>
      </a:accent4>
      <a:accent5>
        <a:srgbClr val="F89C50"/>
      </a:accent5>
      <a:accent6>
        <a:srgbClr val="689550"/>
      </a:accent6>
      <a:hlink>
        <a:srgbClr val="3687BA"/>
      </a:hlink>
      <a:folHlink>
        <a:srgbClr val="52276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
  <a:themeElements>
    <a:clrScheme name="CAP Color Palette">
      <a:dk1>
        <a:srgbClr val="3F3E40"/>
      </a:dk1>
      <a:lt1>
        <a:sysClr val="window" lastClr="FFFFFF"/>
      </a:lt1>
      <a:dk2>
        <a:srgbClr val="3F3E40"/>
      </a:dk2>
      <a:lt2>
        <a:srgbClr val="D1CDC6"/>
      </a:lt2>
      <a:accent1>
        <a:srgbClr val="FFFFFF"/>
      </a:accent1>
      <a:accent2>
        <a:srgbClr val="3F3E40"/>
      </a:accent2>
      <a:accent3>
        <a:srgbClr val="004386"/>
      </a:accent3>
      <a:accent4>
        <a:srgbClr val="BE9969"/>
      </a:accent4>
      <a:accent5>
        <a:srgbClr val="3687BA"/>
      </a:accent5>
      <a:accent6>
        <a:srgbClr val="F89C50"/>
      </a:accent6>
      <a:hlink>
        <a:srgbClr val="004386"/>
      </a:hlink>
      <a:folHlink>
        <a:srgbClr val="5227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entral Arizona Project">
      <a:dk1>
        <a:srgbClr val="3F3E40"/>
      </a:dk1>
      <a:lt1>
        <a:srgbClr val="FFFFFF"/>
      </a:lt1>
      <a:dk2>
        <a:srgbClr val="004386"/>
      </a:dk2>
      <a:lt2>
        <a:srgbClr val="E3E1DC"/>
      </a:lt2>
      <a:accent1>
        <a:srgbClr val="3F3E40"/>
      </a:accent1>
      <a:accent2>
        <a:srgbClr val="004386"/>
      </a:accent2>
      <a:accent3>
        <a:srgbClr val="BE9969"/>
      </a:accent3>
      <a:accent4>
        <a:srgbClr val="3687BA"/>
      </a:accent4>
      <a:accent5>
        <a:srgbClr val="F89C50"/>
      </a:accent5>
      <a:accent6>
        <a:srgbClr val="689550"/>
      </a:accent6>
      <a:hlink>
        <a:srgbClr val="3687BA"/>
      </a:hlink>
      <a:folHlink>
        <a:srgbClr val="52276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25335E4ACE4C46B428C7C4C7148953" ma:contentTypeVersion="12" ma:contentTypeDescription="Create a new document." ma:contentTypeScope="" ma:versionID="a700ce776c67e77603905c157c71add3">
  <xsd:schema xmlns:xsd="http://www.w3.org/2001/XMLSchema" xmlns:xs="http://www.w3.org/2001/XMLSchema" xmlns:p="http://schemas.microsoft.com/office/2006/metadata/properties" xmlns:ns3="ead381b0-7c70-46df-9ef4-f650f7722a69" xmlns:ns4="b83c5a93-ca38-4749-bb15-42afa564e4f0" targetNamespace="http://schemas.microsoft.com/office/2006/metadata/properties" ma:root="true" ma:fieldsID="3432c344cbc189f95e22f7e796654327" ns3:_="" ns4:_="">
    <xsd:import namespace="ead381b0-7c70-46df-9ef4-f650f7722a69"/>
    <xsd:import namespace="b83c5a93-ca38-4749-bb15-42afa564e4f0"/>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381b0-7c70-46df-9ef4-f650f7722a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c5a93-ca38-4749-bb15-42afa564e4f0"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83c5a93-ca38-4749-bb15-42afa564e4f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AC5063-3AD8-4DEA-9A9D-99847BB69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d381b0-7c70-46df-9ef4-f650f7722a69"/>
    <ds:schemaRef ds:uri="b83c5a93-ca38-4749-bb15-42afa564e4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42782B-7FFC-49F5-97A0-F647FD662DDC}">
  <ds:schemaRefs>
    <ds:schemaRef ds:uri="http://www.w3.org/XML/1998/namespace"/>
    <ds:schemaRef ds:uri="ead381b0-7c70-46df-9ef4-f650f7722a69"/>
    <ds:schemaRef ds:uri="http://schemas.microsoft.com/office/2006/documentManagement/types"/>
    <ds:schemaRef ds:uri="http://purl.org/dc/terms/"/>
    <ds:schemaRef ds:uri="http://schemas.openxmlformats.org/package/2006/metadata/core-properties"/>
    <ds:schemaRef ds:uri="http://purl.org/dc/elements/1.1/"/>
    <ds:schemaRef ds:uri="b83c5a93-ca38-4749-bb15-42afa564e4f0"/>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6033E9E9-A9AC-4627-8E45-0A50779367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1715</TotalTime>
  <Words>756</Words>
  <Application>Microsoft Office PowerPoint</Application>
  <PresentationFormat>Widescreen</PresentationFormat>
  <Paragraphs>137</Paragraphs>
  <Slides>9</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Arial Black</vt:lpstr>
      <vt:lpstr>Calibri</vt:lpstr>
      <vt:lpstr>Courier New</vt:lpstr>
      <vt:lpstr>Segoe UI Semibold</vt:lpstr>
      <vt:lpstr>1_Office Theme</vt:lpstr>
      <vt:lpstr>CAP</vt:lpstr>
      <vt:lpstr>2_Office Theme</vt:lpstr>
      <vt:lpstr>Lower Basin States Proposal, Supplemental Environmental Impact Statement (SEIS)</vt:lpstr>
      <vt:lpstr>SEIS Timeline and Status </vt:lpstr>
      <vt:lpstr>Seven Basin States Letter</vt:lpstr>
      <vt:lpstr>Lower Basin States Proposal Overview </vt:lpstr>
      <vt:lpstr>Lower Basin States Proposal</vt:lpstr>
      <vt:lpstr>PowerPoint Presentation</vt:lpstr>
      <vt:lpstr>Lower Basin States Proposal - Triggers</vt:lpstr>
      <vt:lpstr>Reclamation “Bucket 2” Funding Announcement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and Accumulation Limits – EOY 2021</dc:title>
  <dc:creator>Deanna Ikeya</dc:creator>
  <cp:lastModifiedBy>Darrin Francom</cp:lastModifiedBy>
  <cp:revision>66</cp:revision>
  <dcterms:created xsi:type="dcterms:W3CDTF">2022-04-05T07:04:40Z</dcterms:created>
  <dcterms:modified xsi:type="dcterms:W3CDTF">2023-06-08T18:09:35Z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0x0101007025335E4ACE4C46B428C7C4C7148953</vt:lpwstr>
  </property>
</Properties>
</file>